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E_DB08B791.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3_47FBC0B0.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1_42AD3838.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26_FA2AB8AB.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32"/>
  </p:notesMasterIdLst>
  <p:handoutMasterIdLst>
    <p:handoutMasterId r:id="rId33"/>
  </p:handoutMasterIdLst>
  <p:sldIdLst>
    <p:sldId id="259" r:id="rId5"/>
    <p:sldId id="270" r:id="rId6"/>
    <p:sldId id="301" r:id="rId7"/>
    <p:sldId id="302" r:id="rId8"/>
    <p:sldId id="303" r:id="rId9"/>
    <p:sldId id="304" r:id="rId10"/>
    <p:sldId id="305" r:id="rId11"/>
    <p:sldId id="306" r:id="rId12"/>
    <p:sldId id="307" r:id="rId13"/>
    <p:sldId id="308" r:id="rId14"/>
    <p:sldId id="276" r:id="rId15"/>
    <p:sldId id="286" r:id="rId16"/>
    <p:sldId id="275" r:id="rId17"/>
    <p:sldId id="263" r:id="rId18"/>
    <p:sldId id="271" r:id="rId19"/>
    <p:sldId id="292" r:id="rId20"/>
    <p:sldId id="288" r:id="rId21"/>
    <p:sldId id="273" r:id="rId22"/>
    <p:sldId id="289" r:id="rId23"/>
    <p:sldId id="290" r:id="rId24"/>
    <p:sldId id="293" r:id="rId25"/>
    <p:sldId id="294" r:id="rId26"/>
    <p:sldId id="295" r:id="rId27"/>
    <p:sldId id="296" r:id="rId28"/>
    <p:sldId id="297" r:id="rId29"/>
    <p:sldId id="298" r:id="rId30"/>
    <p:sldId id="274" r:id="rId31"/>
  </p:sldIdLst>
  <p:sldSz cx="12192000" cy="6858000"/>
  <p:notesSz cx="6934200" cy="92202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BA1AD1-78B9-47CC-8953-8475D249259C}">
          <p14:sldIdLst>
            <p14:sldId id="259"/>
            <p14:sldId id="270"/>
          </p14:sldIdLst>
        </p14:section>
        <p14:section name="Section 1" id="{5AB08D2E-FC24-4808-A1B2-79D548BDB633}">
          <p14:sldIdLst>
            <p14:sldId id="301"/>
            <p14:sldId id="302"/>
            <p14:sldId id="303"/>
            <p14:sldId id="304"/>
            <p14:sldId id="305"/>
            <p14:sldId id="306"/>
            <p14:sldId id="307"/>
            <p14:sldId id="308"/>
            <p14:sldId id="276"/>
            <p14:sldId id="286"/>
          </p14:sldIdLst>
        </p14:section>
        <p14:section name="Section 2" id="{E544390C-B135-471B-B0E9-3A5D08A81129}">
          <p14:sldIdLst>
            <p14:sldId id="275"/>
            <p14:sldId id="263"/>
            <p14:sldId id="271"/>
            <p14:sldId id="292"/>
          </p14:sldIdLst>
        </p14:section>
        <p14:section name="Section 3" id="{4BFC1B31-496D-443D-B732-2A383DA5F383}">
          <p14:sldIdLst>
            <p14:sldId id="288"/>
            <p14:sldId id="273"/>
            <p14:sldId id="289"/>
            <p14:sldId id="290"/>
            <p14:sldId id="293"/>
          </p14:sldIdLst>
        </p14:section>
        <p14:section name="Kentucky Vaccine-Related Outbreaks " id="{1413C11A-10C4-47A5-9F4D-51F0883C92F5}">
          <p14:sldIdLst>
            <p14:sldId id="294"/>
            <p14:sldId id="295"/>
            <p14:sldId id="296"/>
            <p14:sldId id="297"/>
            <p14:sldId id="298"/>
            <p14:sldId id="274"/>
          </p14:sldIdLst>
        </p14:section>
      </p14:sectionLst>
    </p:ext>
    <p:ext uri="{EFAFB233-063F-42B5-8137-9DF3F51BA10A}">
      <p15:sldGuideLst xmlns:p15="http://schemas.microsoft.com/office/powerpoint/2012/main">
        <p15:guide id="1" orient="horz" pos="39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E2BC3B-614B-9F76-1D21-1AA25CED213A}" name="Waters, Andrew D (CHFS DPH ACH)" initials="AW" userId="S::Andrew.Waters@ky.gov::d33e3faa-c4bf-40d3-a75f-2a7fb528e788" providerId="AD"/>
  <p188:author id="{239BE83E-79B5-7C40-E294-A54D3B784034}" name="Rush, Carrell  (CHS DPH DEHP)" initials="RC(DD" userId="S::Carrell.Rush@ky.gov::e68018c4-b2a6-4809-8f65-1840ddd776ce" providerId="AD"/>
  <p188:author id="{63D87B82-18BD-D3B5-B58B-CA3EFE089039}" name="Johnson, Blake D (CHFS DPH DEHP)" initials="JBD(DD" userId="S::bd.johnson@ky.gov::5dc13ad3-0490-4631-b530-0cc33ab73f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CF0"/>
    <a:srgbClr val="84BC49"/>
    <a:srgbClr val="01203D"/>
    <a:srgbClr val="2A6993"/>
    <a:srgbClr val="1D5378"/>
    <a:srgbClr val="FFFFFF"/>
    <a:srgbClr val="005EAA"/>
    <a:srgbClr val="007C91"/>
    <a:srgbClr val="FCBE4D"/>
    <a:srgbClr val="AF44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24" autoAdjust="0"/>
    <p:restoredTop sz="76122" autoAdjust="0"/>
  </p:normalViewPr>
  <p:slideViewPr>
    <p:cSldViewPr snapToGrid="0" showGuides="1">
      <p:cViewPr varScale="1">
        <p:scale>
          <a:sx n="80" d="100"/>
          <a:sy n="80" d="100"/>
        </p:scale>
        <p:origin x="1912" y="184"/>
      </p:cViewPr>
      <p:guideLst>
        <p:guide orient="horz" pos="3936"/>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8" d="100"/>
          <a:sy n="68" d="100"/>
        </p:scale>
        <p:origin x="327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Kindergarten Immunization</a:t>
            </a:r>
            <a:r>
              <a:rPr lang="en-US" baseline="0"/>
              <a:t> Trends by Year, United States</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c:f>
              <c:strCache>
                <c:ptCount val="1"/>
                <c:pt idx="0">
                  <c:v>2022-23</c:v>
                </c:pt>
              </c:strCache>
            </c:strRef>
          </c:tx>
          <c:spPr>
            <a:solidFill>
              <a:schemeClr val="accent1"/>
            </a:solidFill>
            <a:ln>
              <a:noFill/>
            </a:ln>
            <a:effectLst/>
          </c:spPr>
          <c:invertIfNegative val="0"/>
          <c:cat>
            <c:strRef>
              <c:f>Sheet2!$A$2:$A$5</c:f>
              <c:strCache>
                <c:ptCount val="4"/>
                <c:pt idx="0">
                  <c:v>2 Doses of MMR</c:v>
                </c:pt>
                <c:pt idx="1">
                  <c:v>DTaP/DTP/DT</c:v>
                </c:pt>
                <c:pt idx="2">
                  <c:v>MMR</c:v>
                </c:pt>
                <c:pt idx="3">
                  <c:v>Polio</c:v>
                </c:pt>
              </c:strCache>
            </c:strRef>
          </c:cat>
          <c:val>
            <c:numRef>
              <c:f>Sheet2!$B$2:$B$5</c:f>
              <c:numCache>
                <c:formatCode>0%</c:formatCode>
                <c:ptCount val="4"/>
                <c:pt idx="0">
                  <c:v>0.92</c:v>
                </c:pt>
                <c:pt idx="1">
                  <c:v>0.91</c:v>
                </c:pt>
                <c:pt idx="2" formatCode="0.00%">
                  <c:v>0.92100000000000004</c:v>
                </c:pt>
                <c:pt idx="3" formatCode="0.00%">
                  <c:v>0.92200000000000004</c:v>
                </c:pt>
              </c:numCache>
            </c:numRef>
          </c:val>
          <c:extLst>
            <c:ext xmlns:c16="http://schemas.microsoft.com/office/drawing/2014/chart" uri="{C3380CC4-5D6E-409C-BE32-E72D297353CC}">
              <c16:uniqueId val="{00000000-8263-4AE1-971A-2F9E82D56EF2}"/>
            </c:ext>
          </c:extLst>
        </c:ser>
        <c:ser>
          <c:idx val="1"/>
          <c:order val="1"/>
          <c:tx>
            <c:strRef>
              <c:f>Sheet2!$C$1</c:f>
              <c:strCache>
                <c:ptCount val="1"/>
                <c:pt idx="0">
                  <c:v>2021-22</c:v>
                </c:pt>
              </c:strCache>
            </c:strRef>
          </c:tx>
          <c:spPr>
            <a:solidFill>
              <a:schemeClr val="accent2"/>
            </a:solidFill>
            <a:ln>
              <a:noFill/>
            </a:ln>
            <a:effectLst/>
          </c:spPr>
          <c:invertIfNegative val="0"/>
          <c:cat>
            <c:strRef>
              <c:f>Sheet2!$A$2:$A$5</c:f>
              <c:strCache>
                <c:ptCount val="4"/>
                <c:pt idx="0">
                  <c:v>2 Doses of MMR</c:v>
                </c:pt>
                <c:pt idx="1">
                  <c:v>DTaP/DTP/DT</c:v>
                </c:pt>
                <c:pt idx="2">
                  <c:v>MMR</c:v>
                </c:pt>
                <c:pt idx="3">
                  <c:v>Polio</c:v>
                </c:pt>
              </c:strCache>
            </c:strRef>
          </c:cat>
          <c:val>
            <c:numRef>
              <c:f>Sheet2!$C$2:$C$5</c:f>
              <c:numCache>
                <c:formatCode>0%</c:formatCode>
                <c:ptCount val="4"/>
                <c:pt idx="0" formatCode="0.00%">
                  <c:v>0.92100000000000004</c:v>
                </c:pt>
                <c:pt idx="1">
                  <c:v>0.92</c:v>
                </c:pt>
                <c:pt idx="2" formatCode="0.00%">
                  <c:v>0.92900000000000005</c:v>
                </c:pt>
                <c:pt idx="3" formatCode="0.00%">
                  <c:v>0.92700000000000005</c:v>
                </c:pt>
              </c:numCache>
            </c:numRef>
          </c:val>
          <c:extLst>
            <c:ext xmlns:c16="http://schemas.microsoft.com/office/drawing/2014/chart" uri="{C3380CC4-5D6E-409C-BE32-E72D297353CC}">
              <c16:uniqueId val="{00000001-8263-4AE1-971A-2F9E82D56EF2}"/>
            </c:ext>
          </c:extLst>
        </c:ser>
        <c:ser>
          <c:idx val="2"/>
          <c:order val="2"/>
          <c:tx>
            <c:strRef>
              <c:f>Sheet2!$D$1</c:f>
              <c:strCache>
                <c:ptCount val="1"/>
                <c:pt idx="0">
                  <c:v>2020-21</c:v>
                </c:pt>
              </c:strCache>
            </c:strRef>
          </c:tx>
          <c:spPr>
            <a:solidFill>
              <a:schemeClr val="accent3"/>
            </a:solidFill>
            <a:ln>
              <a:noFill/>
            </a:ln>
            <a:effectLst/>
          </c:spPr>
          <c:invertIfNegative val="0"/>
          <c:cat>
            <c:strRef>
              <c:f>Sheet2!$A$2:$A$5</c:f>
              <c:strCache>
                <c:ptCount val="4"/>
                <c:pt idx="0">
                  <c:v>2 Doses of MMR</c:v>
                </c:pt>
                <c:pt idx="1">
                  <c:v>DTaP/DTP/DT</c:v>
                </c:pt>
                <c:pt idx="2">
                  <c:v>MMR</c:v>
                </c:pt>
                <c:pt idx="3">
                  <c:v>Polio</c:v>
                </c:pt>
              </c:strCache>
            </c:strRef>
          </c:cat>
          <c:val>
            <c:numRef>
              <c:f>Sheet2!$D$2:$D$5</c:f>
              <c:numCache>
                <c:formatCode>0.00%</c:formatCode>
                <c:ptCount val="4"/>
                <c:pt idx="0">
                  <c:v>0.93300000000000005</c:v>
                </c:pt>
                <c:pt idx="1">
                  <c:v>0.93400000000000005</c:v>
                </c:pt>
                <c:pt idx="2">
                  <c:v>0.93700000000000006</c:v>
                </c:pt>
                <c:pt idx="3">
                  <c:v>0.93400000000000005</c:v>
                </c:pt>
              </c:numCache>
            </c:numRef>
          </c:val>
          <c:extLst>
            <c:ext xmlns:c16="http://schemas.microsoft.com/office/drawing/2014/chart" uri="{C3380CC4-5D6E-409C-BE32-E72D297353CC}">
              <c16:uniqueId val="{00000002-8263-4AE1-971A-2F9E82D56EF2}"/>
            </c:ext>
          </c:extLst>
        </c:ser>
        <c:ser>
          <c:idx val="3"/>
          <c:order val="3"/>
          <c:tx>
            <c:strRef>
              <c:f>Sheet2!$E$1</c:f>
              <c:strCache>
                <c:ptCount val="1"/>
                <c:pt idx="0">
                  <c:v>2019-20</c:v>
                </c:pt>
              </c:strCache>
            </c:strRef>
          </c:tx>
          <c:spPr>
            <a:solidFill>
              <a:schemeClr val="accent4"/>
            </a:solidFill>
            <a:ln>
              <a:noFill/>
            </a:ln>
            <a:effectLst/>
          </c:spPr>
          <c:invertIfNegative val="0"/>
          <c:cat>
            <c:strRef>
              <c:f>Sheet2!$A$2:$A$5</c:f>
              <c:strCache>
                <c:ptCount val="4"/>
                <c:pt idx="0">
                  <c:v>2 Doses of MMR</c:v>
                </c:pt>
                <c:pt idx="1">
                  <c:v>DTaP/DTP/DT</c:v>
                </c:pt>
                <c:pt idx="2">
                  <c:v>MMR</c:v>
                </c:pt>
                <c:pt idx="3">
                  <c:v>Polio</c:v>
                </c:pt>
              </c:strCache>
            </c:strRef>
          </c:cat>
          <c:val>
            <c:numRef>
              <c:f>Sheet2!$E$2:$E$5</c:f>
              <c:numCache>
                <c:formatCode>0.00%</c:formatCode>
                <c:ptCount val="4"/>
                <c:pt idx="0">
                  <c:v>0.94299999999999995</c:v>
                </c:pt>
                <c:pt idx="1">
                  <c:v>0.94399999999999995</c:v>
                </c:pt>
                <c:pt idx="2">
                  <c:v>0.94599999999999995</c:v>
                </c:pt>
                <c:pt idx="3">
                  <c:v>0.94399999999999995</c:v>
                </c:pt>
              </c:numCache>
            </c:numRef>
          </c:val>
          <c:extLst>
            <c:ext xmlns:c16="http://schemas.microsoft.com/office/drawing/2014/chart" uri="{C3380CC4-5D6E-409C-BE32-E72D297353CC}">
              <c16:uniqueId val="{00000003-8263-4AE1-971A-2F9E82D56EF2}"/>
            </c:ext>
          </c:extLst>
        </c:ser>
        <c:ser>
          <c:idx val="4"/>
          <c:order val="4"/>
          <c:tx>
            <c:strRef>
              <c:f>Sheet2!$F$1</c:f>
              <c:strCache>
                <c:ptCount val="1"/>
                <c:pt idx="0">
                  <c:v>2018-19</c:v>
                </c:pt>
              </c:strCache>
            </c:strRef>
          </c:tx>
          <c:spPr>
            <a:solidFill>
              <a:schemeClr val="accent5"/>
            </a:solidFill>
            <a:ln>
              <a:noFill/>
            </a:ln>
            <a:effectLst/>
          </c:spPr>
          <c:invertIfNegative val="0"/>
          <c:cat>
            <c:strRef>
              <c:f>Sheet2!$A$2:$A$5</c:f>
              <c:strCache>
                <c:ptCount val="4"/>
                <c:pt idx="0">
                  <c:v>2 Doses of MMR</c:v>
                </c:pt>
                <c:pt idx="1">
                  <c:v>DTaP/DTP/DT</c:v>
                </c:pt>
                <c:pt idx="2">
                  <c:v>MMR</c:v>
                </c:pt>
                <c:pt idx="3">
                  <c:v>Polio</c:v>
                </c:pt>
              </c:strCache>
            </c:strRef>
          </c:cat>
          <c:val>
            <c:numRef>
              <c:f>Sheet2!$F$2:$F$5</c:f>
              <c:numCache>
                <c:formatCode>0.00%</c:formatCode>
                <c:ptCount val="4"/>
                <c:pt idx="0">
                  <c:v>0.93799999999999994</c:v>
                </c:pt>
                <c:pt idx="1">
                  <c:v>0.94599999999999995</c:v>
                </c:pt>
                <c:pt idx="2">
                  <c:v>0.94199999999999995</c:v>
                </c:pt>
                <c:pt idx="3">
                  <c:v>0.94099999999999995</c:v>
                </c:pt>
              </c:numCache>
            </c:numRef>
          </c:val>
          <c:extLst>
            <c:ext xmlns:c16="http://schemas.microsoft.com/office/drawing/2014/chart" uri="{C3380CC4-5D6E-409C-BE32-E72D297353CC}">
              <c16:uniqueId val="{00000004-8263-4AE1-971A-2F9E82D56EF2}"/>
            </c:ext>
          </c:extLst>
        </c:ser>
        <c:ser>
          <c:idx val="5"/>
          <c:order val="5"/>
          <c:tx>
            <c:strRef>
              <c:f>Sheet2!$G$1</c:f>
              <c:strCache>
                <c:ptCount val="1"/>
                <c:pt idx="0">
                  <c:v>2017-18</c:v>
                </c:pt>
              </c:strCache>
            </c:strRef>
          </c:tx>
          <c:spPr>
            <a:solidFill>
              <a:schemeClr val="accent6"/>
            </a:solidFill>
            <a:ln>
              <a:noFill/>
            </a:ln>
            <a:effectLst/>
          </c:spPr>
          <c:invertIfNegative val="0"/>
          <c:cat>
            <c:strRef>
              <c:f>Sheet2!$A$2:$A$5</c:f>
              <c:strCache>
                <c:ptCount val="4"/>
                <c:pt idx="0">
                  <c:v>2 Doses of MMR</c:v>
                </c:pt>
                <c:pt idx="1">
                  <c:v>DTaP/DTP/DT</c:v>
                </c:pt>
                <c:pt idx="2">
                  <c:v>MMR</c:v>
                </c:pt>
                <c:pt idx="3">
                  <c:v>Polio</c:v>
                </c:pt>
              </c:strCache>
            </c:strRef>
          </c:cat>
          <c:val>
            <c:numRef>
              <c:f>Sheet2!$G$2:$G$5</c:f>
              <c:numCache>
                <c:formatCode>0.00%</c:formatCode>
                <c:ptCount val="4"/>
                <c:pt idx="0">
                  <c:v>0.93899999999999995</c:v>
                </c:pt>
                <c:pt idx="1">
                  <c:v>0.95199999999999996</c:v>
                </c:pt>
                <c:pt idx="2">
                  <c:v>0.94299999999999995</c:v>
                </c:pt>
                <c:pt idx="3">
                  <c:v>0.94399999999999995</c:v>
                </c:pt>
              </c:numCache>
            </c:numRef>
          </c:val>
          <c:extLst>
            <c:ext xmlns:c16="http://schemas.microsoft.com/office/drawing/2014/chart" uri="{C3380CC4-5D6E-409C-BE32-E72D297353CC}">
              <c16:uniqueId val="{00000005-8263-4AE1-971A-2F9E82D56EF2}"/>
            </c:ext>
          </c:extLst>
        </c:ser>
        <c:dLbls>
          <c:showLegendKey val="0"/>
          <c:showVal val="0"/>
          <c:showCatName val="0"/>
          <c:showSerName val="0"/>
          <c:showPercent val="0"/>
          <c:showBubbleSize val="0"/>
        </c:dLbls>
        <c:gapWidth val="219"/>
        <c:overlap val="-27"/>
        <c:axId val="1107346432"/>
        <c:axId val="1107341152"/>
        <c:extLst>
          <c:ext xmlns:c15="http://schemas.microsoft.com/office/drawing/2012/chart" uri="{02D57815-91ED-43cb-92C2-25804820EDAC}">
            <c15:filteredBarSeries>
              <c15:ser>
                <c:idx val="6"/>
                <c:order val="6"/>
                <c:tx>
                  <c:strRef>
                    <c:extLst>
                      <c:ext uri="{02D57815-91ED-43cb-92C2-25804820EDAC}">
                        <c15:formulaRef>
                          <c15:sqref>Sheet2!$H$1</c15:sqref>
                        </c15:formulaRef>
                      </c:ext>
                    </c:extLst>
                    <c:strCache>
                      <c:ptCount val="1"/>
                      <c:pt idx="0">
                        <c:v>2016-17</c:v>
                      </c:pt>
                    </c:strCache>
                  </c:strRef>
                </c:tx>
                <c:spPr>
                  <a:solidFill>
                    <a:schemeClr val="accent1">
                      <a:lumMod val="60000"/>
                    </a:schemeClr>
                  </a:solidFill>
                  <a:ln>
                    <a:noFill/>
                  </a:ln>
                  <a:effectLst/>
                </c:spPr>
                <c:invertIfNegative val="0"/>
                <c:cat>
                  <c:strRef>
                    <c:extLst>
                      <c:ext uri="{02D57815-91ED-43cb-92C2-25804820EDAC}">
                        <c15:formulaRef>
                          <c15:sqref>Sheet2!$A$2:$A$5</c15:sqref>
                        </c15:formulaRef>
                      </c:ext>
                    </c:extLst>
                    <c:strCache>
                      <c:ptCount val="4"/>
                      <c:pt idx="0">
                        <c:v>2 Doses of MMR</c:v>
                      </c:pt>
                      <c:pt idx="1">
                        <c:v>DTaP/DTP/DT</c:v>
                      </c:pt>
                      <c:pt idx="2">
                        <c:v>MMR</c:v>
                      </c:pt>
                      <c:pt idx="3">
                        <c:v>Polio</c:v>
                      </c:pt>
                    </c:strCache>
                  </c:strRef>
                </c:cat>
                <c:val>
                  <c:numRef>
                    <c:extLst>
                      <c:ext uri="{02D57815-91ED-43cb-92C2-25804820EDAC}">
                        <c15:formulaRef>
                          <c15:sqref>Sheet2!$H$2:$H$5</c15:sqref>
                        </c15:formulaRef>
                      </c:ext>
                    </c:extLst>
                    <c:numCache>
                      <c:formatCode>0.00%</c:formatCode>
                      <c:ptCount val="4"/>
                      <c:pt idx="0">
                        <c:v>0.94099999999999995</c:v>
                      </c:pt>
                      <c:pt idx="1">
                        <c:v>0.94799999999999995</c:v>
                      </c:pt>
                      <c:pt idx="2">
                        <c:v>0.94099999999999995</c:v>
                      </c:pt>
                      <c:pt idx="3">
                        <c:v>0.94399999999999995</c:v>
                      </c:pt>
                    </c:numCache>
                  </c:numRef>
                </c:val>
                <c:extLst>
                  <c:ext xmlns:c16="http://schemas.microsoft.com/office/drawing/2014/chart" uri="{C3380CC4-5D6E-409C-BE32-E72D297353CC}">
                    <c16:uniqueId val="{00000006-8263-4AE1-971A-2F9E82D56EF2}"/>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Sheet2!$I$1</c15:sqref>
                        </c15:formulaRef>
                      </c:ext>
                    </c:extLst>
                    <c:strCache>
                      <c:ptCount val="1"/>
                      <c:pt idx="0">
                        <c:v>2015-16</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Sheet2!$A$2:$A$5</c15:sqref>
                        </c15:formulaRef>
                      </c:ext>
                    </c:extLst>
                    <c:strCache>
                      <c:ptCount val="4"/>
                      <c:pt idx="0">
                        <c:v>2 Doses of MMR</c:v>
                      </c:pt>
                      <c:pt idx="1">
                        <c:v>DTaP/DTP/DT</c:v>
                      </c:pt>
                      <c:pt idx="2">
                        <c:v>MMR</c:v>
                      </c:pt>
                      <c:pt idx="3">
                        <c:v>Polio</c:v>
                      </c:pt>
                    </c:strCache>
                  </c:strRef>
                </c:cat>
                <c:val>
                  <c:numRef>
                    <c:extLst xmlns:c15="http://schemas.microsoft.com/office/drawing/2012/chart">
                      <c:ext xmlns:c15="http://schemas.microsoft.com/office/drawing/2012/chart" uri="{02D57815-91ED-43cb-92C2-25804820EDAC}">
                        <c15:formulaRef>
                          <c15:sqref>Sheet2!$I$2:$I$5</c15:sqref>
                        </c15:formulaRef>
                      </c:ext>
                    </c:extLst>
                    <c:numCache>
                      <c:formatCode>0.00%</c:formatCode>
                      <c:ptCount val="4"/>
                      <c:pt idx="0">
                        <c:v>0.94399999999999995</c:v>
                      </c:pt>
                      <c:pt idx="1">
                        <c:v>0.93200000000000005</c:v>
                      </c:pt>
                      <c:pt idx="2">
                        <c:v>0.94599999999999995</c:v>
                      </c:pt>
                      <c:pt idx="3">
                        <c:v>0.94799999999999995</c:v>
                      </c:pt>
                    </c:numCache>
                  </c:numRef>
                </c:val>
                <c:extLst xmlns:c15="http://schemas.microsoft.com/office/drawing/2012/chart">
                  <c:ext xmlns:c16="http://schemas.microsoft.com/office/drawing/2014/chart" uri="{C3380CC4-5D6E-409C-BE32-E72D297353CC}">
                    <c16:uniqueId val="{00000007-8263-4AE1-971A-2F9E82D56EF2}"/>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Sheet2!$J$1</c15:sqref>
                        </c15:formulaRef>
                      </c:ext>
                    </c:extLst>
                    <c:strCache>
                      <c:ptCount val="1"/>
                      <c:pt idx="0">
                        <c:v>2014-15</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Sheet2!$A$2:$A$5</c15:sqref>
                        </c15:formulaRef>
                      </c:ext>
                    </c:extLst>
                    <c:strCache>
                      <c:ptCount val="4"/>
                      <c:pt idx="0">
                        <c:v>2 Doses of MMR</c:v>
                      </c:pt>
                      <c:pt idx="1">
                        <c:v>DTaP/DTP/DT</c:v>
                      </c:pt>
                      <c:pt idx="2">
                        <c:v>MMR</c:v>
                      </c:pt>
                      <c:pt idx="3">
                        <c:v>Polio</c:v>
                      </c:pt>
                    </c:strCache>
                  </c:strRef>
                </c:cat>
                <c:val>
                  <c:numRef>
                    <c:extLst xmlns:c15="http://schemas.microsoft.com/office/drawing/2012/chart">
                      <c:ext xmlns:c15="http://schemas.microsoft.com/office/drawing/2012/chart" uri="{02D57815-91ED-43cb-92C2-25804820EDAC}">
                        <c15:formulaRef>
                          <c15:sqref>Sheet2!$J$2:$J$5</c15:sqref>
                        </c15:formulaRef>
                      </c:ext>
                    </c:extLst>
                    <c:numCache>
                      <c:formatCode>0.00%</c:formatCode>
                      <c:ptCount val="4"/>
                      <c:pt idx="0">
                        <c:v>0.93899999999999995</c:v>
                      </c:pt>
                      <c:pt idx="1">
                        <c:v>0.94299999999999995</c:v>
                      </c:pt>
                      <c:pt idx="2">
                        <c:v>0.94</c:v>
                      </c:pt>
                      <c:pt idx="3">
                        <c:v>0.94799999999999995</c:v>
                      </c:pt>
                    </c:numCache>
                  </c:numRef>
                </c:val>
                <c:extLst xmlns:c15="http://schemas.microsoft.com/office/drawing/2012/chart">
                  <c:ext xmlns:c16="http://schemas.microsoft.com/office/drawing/2014/chart" uri="{C3380CC4-5D6E-409C-BE32-E72D297353CC}">
                    <c16:uniqueId val="{00000008-8263-4AE1-971A-2F9E82D56EF2}"/>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Sheet2!$K$1</c15:sqref>
                        </c15:formulaRef>
                      </c:ext>
                    </c:extLst>
                    <c:strCache>
                      <c:ptCount val="1"/>
                      <c:pt idx="0">
                        <c:v>2013-14</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Sheet2!$A$2:$A$5</c15:sqref>
                        </c15:formulaRef>
                      </c:ext>
                    </c:extLst>
                    <c:strCache>
                      <c:ptCount val="4"/>
                      <c:pt idx="0">
                        <c:v>2 Doses of MMR</c:v>
                      </c:pt>
                      <c:pt idx="1">
                        <c:v>DTaP/DTP/DT</c:v>
                      </c:pt>
                      <c:pt idx="2">
                        <c:v>MMR</c:v>
                      </c:pt>
                      <c:pt idx="3">
                        <c:v>Polio</c:v>
                      </c:pt>
                    </c:strCache>
                  </c:strRef>
                </c:cat>
                <c:val>
                  <c:numRef>
                    <c:extLst xmlns:c15="http://schemas.microsoft.com/office/drawing/2012/chart">
                      <c:ext xmlns:c15="http://schemas.microsoft.com/office/drawing/2012/chart" uri="{02D57815-91ED-43cb-92C2-25804820EDAC}">
                        <c15:formulaRef>
                          <c15:sqref>Sheet2!$K$2:$K$5</c15:sqref>
                        </c15:formulaRef>
                      </c:ext>
                    </c:extLst>
                    <c:numCache>
                      <c:formatCode>0.00%</c:formatCode>
                      <c:ptCount val="4"/>
                      <c:pt idx="0">
                        <c:v>0.93300000000000005</c:v>
                      </c:pt>
                      <c:pt idx="1">
                        <c:v>0.95</c:v>
                      </c:pt>
                      <c:pt idx="2">
                        <c:v>0.94699999999999995</c:v>
                      </c:pt>
                      <c:pt idx="3">
                        <c:v>0.94899999999999995</c:v>
                      </c:pt>
                    </c:numCache>
                  </c:numRef>
                </c:val>
                <c:extLst xmlns:c15="http://schemas.microsoft.com/office/drawing/2012/chart">
                  <c:ext xmlns:c16="http://schemas.microsoft.com/office/drawing/2014/chart" uri="{C3380CC4-5D6E-409C-BE32-E72D297353CC}">
                    <c16:uniqueId val="{00000009-8263-4AE1-971A-2F9E82D56EF2}"/>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Sheet2!$L$1</c15:sqref>
                        </c15:formulaRef>
                      </c:ext>
                    </c:extLst>
                    <c:strCache>
                      <c:ptCount val="1"/>
                      <c:pt idx="0">
                        <c:v>2012-13</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Sheet2!$A$2:$A$5</c15:sqref>
                        </c15:formulaRef>
                      </c:ext>
                    </c:extLst>
                    <c:strCache>
                      <c:ptCount val="4"/>
                      <c:pt idx="0">
                        <c:v>2 Doses of MMR</c:v>
                      </c:pt>
                      <c:pt idx="1">
                        <c:v>DTaP/DTP/DT</c:v>
                      </c:pt>
                      <c:pt idx="2">
                        <c:v>MMR</c:v>
                      </c:pt>
                      <c:pt idx="3">
                        <c:v>Polio</c:v>
                      </c:pt>
                    </c:strCache>
                  </c:strRef>
                </c:cat>
                <c:val>
                  <c:numRef>
                    <c:extLst xmlns:c15="http://schemas.microsoft.com/office/drawing/2012/chart">
                      <c:ext xmlns:c15="http://schemas.microsoft.com/office/drawing/2012/chart" uri="{02D57815-91ED-43cb-92C2-25804820EDAC}">
                        <c15:formulaRef>
                          <c15:sqref>Sheet2!$L$2:$L$5</c15:sqref>
                        </c15:formulaRef>
                      </c:ext>
                    </c:extLst>
                    <c:numCache>
                      <c:formatCode>0.00%</c:formatCode>
                      <c:ptCount val="4"/>
                      <c:pt idx="0">
                        <c:v>0.93899999999999995</c:v>
                      </c:pt>
                      <c:pt idx="1">
                        <c:v>0.95099999999999996</c:v>
                      </c:pt>
                      <c:pt idx="2">
                        <c:v>0.94499999999999995</c:v>
                      </c:pt>
                      <c:pt idx="3">
                        <c:v>0.95099999999999996</c:v>
                      </c:pt>
                    </c:numCache>
                  </c:numRef>
                </c:val>
                <c:extLst xmlns:c15="http://schemas.microsoft.com/office/drawing/2012/chart">
                  <c:ext xmlns:c16="http://schemas.microsoft.com/office/drawing/2014/chart" uri="{C3380CC4-5D6E-409C-BE32-E72D297353CC}">
                    <c16:uniqueId val="{0000000A-8263-4AE1-971A-2F9E82D56EF2}"/>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Sheet2!$M$1</c15:sqref>
                        </c15:formulaRef>
                      </c:ext>
                    </c:extLst>
                    <c:strCache>
                      <c:ptCount val="1"/>
                      <c:pt idx="0">
                        <c:v>2011-12</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Sheet2!$A$2:$A$5</c15:sqref>
                        </c15:formulaRef>
                      </c:ext>
                    </c:extLst>
                    <c:strCache>
                      <c:ptCount val="4"/>
                      <c:pt idx="0">
                        <c:v>2 Doses of MMR</c:v>
                      </c:pt>
                      <c:pt idx="1">
                        <c:v>DTaP/DTP/DT</c:v>
                      </c:pt>
                      <c:pt idx="2">
                        <c:v>MMR</c:v>
                      </c:pt>
                      <c:pt idx="3">
                        <c:v>Polio</c:v>
                      </c:pt>
                    </c:strCache>
                  </c:strRef>
                </c:cat>
                <c:val>
                  <c:numRef>
                    <c:extLst xmlns:c15="http://schemas.microsoft.com/office/drawing/2012/chart">
                      <c:ext xmlns:c15="http://schemas.microsoft.com/office/drawing/2012/chart" uri="{02D57815-91ED-43cb-92C2-25804820EDAC}">
                        <c15:formulaRef>
                          <c15:sqref>Sheet2!$M$2:$M$5</c15:sqref>
                        </c15:formulaRef>
                      </c:ext>
                    </c:extLst>
                    <c:numCache>
                      <c:formatCode>0.00%</c:formatCode>
                      <c:ptCount val="4"/>
                      <c:pt idx="0">
                        <c:v>0.92700000000000005</c:v>
                      </c:pt>
                      <c:pt idx="1">
                        <c:v>0.95499999999999996</c:v>
                      </c:pt>
                      <c:pt idx="2">
                        <c:v>0.94799999999999995</c:v>
                      </c:pt>
                      <c:pt idx="3">
                        <c:v>0.95899999999999996</c:v>
                      </c:pt>
                    </c:numCache>
                  </c:numRef>
                </c:val>
                <c:extLst xmlns:c15="http://schemas.microsoft.com/office/drawing/2012/chart">
                  <c:ext xmlns:c16="http://schemas.microsoft.com/office/drawing/2014/chart" uri="{C3380CC4-5D6E-409C-BE32-E72D297353CC}">
                    <c16:uniqueId val="{0000000B-8263-4AE1-971A-2F9E82D56EF2}"/>
                  </c:ext>
                </c:extLst>
              </c15:ser>
            </c15:filteredBarSeries>
          </c:ext>
        </c:extLst>
      </c:barChart>
      <c:catAx>
        <c:axId val="110734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7341152"/>
        <c:crosses val="autoZero"/>
        <c:auto val="1"/>
        <c:lblAlgn val="ctr"/>
        <c:lblOffset val="100"/>
        <c:noMultiLvlLbl val="0"/>
      </c:catAx>
      <c:valAx>
        <c:axId val="1107341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7346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E_DB08B791.xml><?xml version="1.0" encoding="utf-8"?>
<p188:cmLst xmlns:a="http://schemas.openxmlformats.org/drawingml/2006/main" xmlns:r="http://schemas.openxmlformats.org/officeDocument/2006/relationships" xmlns:p188="http://schemas.microsoft.com/office/powerpoint/2018/8/main">
  <p188:cm id="{13AA1415-781C-4E24-A070-BB75AA9FBAF6}" authorId="{239BE83E-79B5-7C40-E294-A54D3B784034}" status="resolved" created="2024-08-16T20:03:06.264" complete="100000">
    <ac:txMkLst xmlns:ac="http://schemas.microsoft.com/office/drawing/2013/main/command">
      <pc:docMk xmlns:pc="http://schemas.microsoft.com/office/powerpoint/2013/main/command"/>
      <pc:sldMk xmlns:pc="http://schemas.microsoft.com/office/powerpoint/2013/main/command" cId="3674781585" sldId="270"/>
      <ac:spMk id="6" creationId="{1AC357AE-6EA4-027C-BA18-3D28CA979910}"/>
      <ac:txMk cp="199" len="14">
        <ac:context len="594" hash="29338917"/>
      </ac:txMk>
    </ac:txMkLst>
    <p188:pos x="2398137" y="1363363"/>
    <p188:txBody>
      <a:bodyPr/>
      <a:lstStyle/>
      <a:p>
        <a:r>
          <a:rPr lang="en-US"/>
          <a:t>I am not certain exactly what this is saying. Recommend to reword</a:t>
        </a:r>
      </a:p>
    </p188:txBody>
  </p188:cm>
  <p188:cm id="{46220D4A-4D51-43D2-8819-DEDB382C0456}" authorId="{239BE83E-79B5-7C40-E294-A54D3B784034}" status="resolved" created="2024-08-16T20:03:53.671" complete="100000">
    <ac:txMkLst xmlns:ac="http://schemas.microsoft.com/office/drawing/2013/main/command">
      <pc:docMk xmlns:pc="http://schemas.microsoft.com/office/powerpoint/2013/main/command"/>
      <pc:sldMk xmlns:pc="http://schemas.microsoft.com/office/powerpoint/2013/main/command" cId="3674781585" sldId="270"/>
      <ac:spMk id="6" creationId="{1AC357AE-6EA4-027C-BA18-3D28CA979910}"/>
      <ac:txMk cp="593">
        <ac:context len="594" hash="29338917"/>
      </ac:txMk>
    </ac:txMkLst>
    <p188:pos x="10862515" y="3414585"/>
    <p188:replyLst/>
    <p188:txBody>
      <a:bodyPr/>
      <a:lstStyle/>
      <a:p>
        <a:r>
          <a:rPr lang="en-US"/>
          <a:t>So, everyone who is not vaccinated is at risk.  Should this say vaccine hesitant?
</a:t>
        </a:r>
      </a:p>
    </p188:txBody>
  </p188:cm>
</p188:cmLst>
</file>

<file path=ppt/comments/modernComment_111_42AD3838.xml><?xml version="1.0" encoding="utf-8"?>
<p188:cmLst xmlns:a="http://schemas.openxmlformats.org/drawingml/2006/main" xmlns:r="http://schemas.openxmlformats.org/officeDocument/2006/relationships" xmlns:p188="http://schemas.microsoft.com/office/powerpoint/2018/8/main">
  <p188:cm id="{D21AB4BA-9C30-4657-9CD6-DE6025CCB7CC}" authorId="{239BE83E-79B5-7C40-E294-A54D3B784034}" status="resolved" created="2024-08-16T20:11:29.636" complete="100000">
    <ac:txMkLst xmlns:ac="http://schemas.microsoft.com/office/drawing/2013/main/command">
      <pc:docMk xmlns:pc="http://schemas.microsoft.com/office/powerpoint/2013/main/command"/>
      <pc:sldMk xmlns:pc="http://schemas.microsoft.com/office/powerpoint/2013/main/command" cId="1118648376" sldId="273"/>
      <ac:spMk id="2" creationId="{DD08E54D-7C2A-4686-FA29-4565BCCACA49}"/>
      <ac:txMk cp="90" len="31">
        <ac:context len="580" hash="905517139"/>
      </ac:txMk>
    </ac:txMkLst>
    <p188:pos x="10290809" y="982981"/>
    <p188:txBody>
      <a:bodyPr/>
      <a:lstStyle/>
      <a:p>
        <a:r>
          <a:rPr lang="en-US"/>
          <a:t>I'm not sure what this is referring to- the ruling was in 1905 or this was the first ruling since 1905?</a:t>
        </a:r>
      </a:p>
    </p188:txBody>
  </p188:cm>
</p188:cmLst>
</file>

<file path=ppt/comments/modernComment_113_47FBC0B0.xml><?xml version="1.0" encoding="utf-8"?>
<p188:cmLst xmlns:a="http://schemas.openxmlformats.org/drawingml/2006/main" xmlns:r="http://schemas.openxmlformats.org/officeDocument/2006/relationships" xmlns:p188="http://schemas.microsoft.com/office/powerpoint/2018/8/main">
  <p188:cm id="{9806DFEB-4AA1-4F87-A315-764B2AF60C38}" authorId="{239BE83E-79B5-7C40-E294-A54D3B784034}" status="resolved" created="2024-08-16T20:04:50.998" complete="100000">
    <ac:txMkLst xmlns:ac="http://schemas.microsoft.com/office/drawing/2013/main/command">
      <pc:docMk xmlns:pc="http://schemas.microsoft.com/office/powerpoint/2013/main/command"/>
      <pc:sldMk xmlns:pc="http://schemas.microsoft.com/office/powerpoint/2013/main/command" cId="1207681200" sldId="275"/>
      <ac:spMk id="6" creationId="{26E2CF1F-13A6-9F9D-018A-D00EBC79E087}"/>
      <ac:txMk cp="169">
        <ac:context len="170" hash="1437273306"/>
      </ac:txMk>
    </ac:txMkLst>
    <p188:pos x="4810338" y="1094495"/>
    <p188:txBody>
      <a:bodyPr/>
      <a:lstStyle/>
      <a:p>
        <a:r>
          <a:rPr lang="en-US"/>
          <a:t>Since when?</a:t>
        </a:r>
      </a:p>
    </p188:txBody>
  </p188:cm>
  <p188:cm id="{9C6B854E-64C6-4F91-AFA4-F2EA1D706237}" authorId="{239BE83E-79B5-7C40-E294-A54D3B784034}" status="resolved" created="2024-08-16T20:05:03.886" complete="100000">
    <ac:txMkLst xmlns:ac="http://schemas.microsoft.com/office/drawing/2013/main/command">
      <pc:docMk xmlns:pc="http://schemas.microsoft.com/office/powerpoint/2013/main/command"/>
      <pc:sldMk xmlns:pc="http://schemas.microsoft.com/office/powerpoint/2013/main/command" cId="1207681200" sldId="275"/>
      <ac:spMk id="10" creationId="{DFC3109F-3C4B-1662-F521-1301AE4C4B48}"/>
      <ac:txMk cp="3" len="11">
        <ac:context len="199" hash="926032962"/>
      </ac:txMk>
    </ac:txMkLst>
    <p188:pos x="1639199" y="337751"/>
    <p188:txBody>
      <a:bodyPr/>
      <a:lstStyle/>
      <a:p>
        <a:r>
          <a:rPr lang="en-US"/>
          <a:t>Year?</a:t>
        </a:r>
      </a:p>
    </p188:txBody>
  </p188:cm>
</p188:cmLst>
</file>

<file path=ppt/comments/modernComment_126_FA2AB8AB.xml><?xml version="1.0" encoding="utf-8"?>
<p188:cmLst xmlns:a="http://schemas.openxmlformats.org/drawingml/2006/main" xmlns:r="http://schemas.openxmlformats.org/officeDocument/2006/relationships" xmlns:p188="http://schemas.microsoft.com/office/powerpoint/2018/8/main">
  <p188:cm id="{5B51417D-3976-4BE7-A408-99B99C847526}" authorId="{239BE83E-79B5-7C40-E294-A54D3B784034}" status="resolved" created="2024-08-16T20:13:20.241" complete="100000">
    <ac:txMkLst xmlns:ac="http://schemas.microsoft.com/office/drawing/2013/main/command">
      <pc:docMk xmlns:pc="http://schemas.microsoft.com/office/powerpoint/2013/main/command"/>
      <pc:sldMk xmlns:pc="http://schemas.microsoft.com/office/powerpoint/2013/main/command" cId="4197103787" sldId="294"/>
      <ac:spMk id="4" creationId="{B188307A-4288-B679-6A2B-ABDB1C8CA8A1}"/>
      <ac:txMk cp="90" len="71">
        <ac:context len="162" hash="3564605363"/>
      </ac:txMk>
    </ac:txMkLst>
    <p188:pos x="9909809" y="1630681"/>
    <p188:txBody>
      <a:bodyPr/>
      <a:lstStyle/>
      <a:p>
        <a:r>
          <a:rPr lang="en-US"/>
          <a:t>Recommend to make this a sub-bullet below this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rgbClr val="62BCF0"/>
        </a:solidFill>
        <a:ln w="28575">
          <a:noFill/>
        </a:ln>
      </dgm:spPr>
      <dgm:t>
        <a:bodyPr/>
        <a:lstStyle/>
        <a:p>
          <a:r>
            <a:rPr lang="en-US" sz="2000" dirty="0">
              <a:solidFill>
                <a:schemeClr val="bg1"/>
              </a:solidFill>
              <a:latin typeface="Calibri" panose="020F0502020204030204" pitchFamily="34" charset="0"/>
              <a:cs typeface="Calibri" panose="020F0502020204030204" pitchFamily="34" charset="0"/>
            </a:rPr>
            <a:t>Commissioner’s Office</a:t>
          </a:r>
          <a:endParaRPr lang="en-US" sz="2000" i="1" dirty="0">
            <a:solidFill>
              <a:schemeClr val="bg1"/>
            </a:solidFill>
            <a:latin typeface="Calibri" panose="020F0502020204030204" pitchFamily="34" charset="0"/>
            <a:cs typeface="Calibri" panose="020F0502020204030204" pitchFamily="34" charset="0"/>
          </a:endParaRPr>
        </a:p>
      </dgm:t>
    </dgm:pt>
    <dgm:pt modelId="{C499392C-CCD8-4667-ABC7-27F285F4D7CD}" type="parTrans" cxnId="{4E9AA6E3-D355-401C-A6BF-119CB8513E5A}">
      <dgm:prSet/>
      <dgm:spPr/>
      <dgm:t>
        <a:bodyPr/>
        <a:lstStyle/>
        <a:p>
          <a:endParaRPr lang="en-US">
            <a:latin typeface="Calibri" panose="020F0502020204030204" pitchFamily="34" charset="0"/>
            <a:cs typeface="Calibri" panose="020F0502020204030204" pitchFamily="34" charset="0"/>
          </a:endParaRPr>
        </a:p>
      </dgm:t>
    </dgm:pt>
    <dgm:pt modelId="{9EE6FBBB-E592-4881-BC26-A964F93FED14}" type="sibTrans" cxnId="{4E9AA6E3-D355-401C-A6BF-119CB8513E5A}">
      <dgm:prSet/>
      <dgm:spPr/>
      <dgm:t>
        <a:bodyPr/>
        <a:lstStyle/>
        <a:p>
          <a:endParaRPr lang="en-US">
            <a:latin typeface="Calibri" panose="020F0502020204030204" pitchFamily="34" charset="0"/>
            <a:cs typeface="Calibri" panose="020F0502020204030204" pitchFamily="34" charset="0"/>
          </a:endParaRPr>
        </a:p>
      </dgm:t>
    </dgm:pt>
    <dgm:pt modelId="{4951533E-B55E-4DDB-A2A1-0DD1A410B39D}">
      <dgm:prSet phldrT="[Text]" custT="1"/>
      <dgm:spPr>
        <a:solidFill>
          <a:srgbClr val="01203D"/>
        </a:solidFill>
        <a:ln w="28575">
          <a:noFill/>
        </a:ln>
      </dgm:spPr>
      <dgm:t>
        <a:bodyPr/>
        <a:lstStyle/>
        <a:p>
          <a:r>
            <a:rPr lang="en-US" sz="2000" dirty="0">
              <a:solidFill>
                <a:schemeClr val="bg1"/>
              </a:solidFill>
              <a:latin typeface="Calibri" panose="020F0502020204030204" pitchFamily="34" charset="0"/>
              <a:cs typeface="Calibri" panose="020F0502020204030204" pitchFamily="34" charset="0"/>
            </a:rPr>
            <a:t>Administration and Financial Management</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latin typeface="Calibri" panose="020F0502020204030204" pitchFamily="34" charset="0"/>
            <a:cs typeface="Calibri" panose="020F0502020204030204" pitchFamily="34" charset="0"/>
          </a:endParaRPr>
        </a:p>
      </dgm:t>
    </dgm:pt>
    <dgm:pt modelId="{AEAE29A3-FF9F-4497-962E-AEF9F1A7EAC9}" type="sibTrans" cxnId="{C561B666-7D7A-4CFF-A534-76A7B1AFDBA8}">
      <dgm:prSet/>
      <dgm:spPr/>
      <dgm:t>
        <a:bodyPr/>
        <a:lstStyle/>
        <a:p>
          <a:endParaRPr lang="en-US">
            <a:latin typeface="Calibri" panose="020F0502020204030204" pitchFamily="34" charset="0"/>
            <a:cs typeface="Calibri" panose="020F0502020204030204" pitchFamily="34" charset="0"/>
          </a:endParaRPr>
        </a:p>
      </dgm:t>
    </dgm:pt>
    <dgm:pt modelId="{5949EB21-4911-4926-8458-9EEBA62DC847}">
      <dgm:prSet phldrT="[Text]" custT="1"/>
      <dgm:spPr>
        <a:solidFill>
          <a:srgbClr val="62BCF0"/>
        </a:solidFill>
        <a:ln w="28575">
          <a:noFill/>
        </a:ln>
      </dgm:spPr>
      <dgm:t>
        <a:bodyPr/>
        <a:lstStyle/>
        <a:p>
          <a:r>
            <a:rPr lang="en-US" sz="2000" dirty="0">
              <a:solidFill>
                <a:schemeClr val="bg1"/>
              </a:solidFill>
              <a:latin typeface="Calibri" panose="020F0502020204030204" pitchFamily="34" charset="0"/>
              <a:cs typeface="Calibri" panose="020F0502020204030204" pitchFamily="34" charset="0"/>
            </a:rPr>
            <a:t>Epidemiology and Health Planning</a:t>
          </a: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latin typeface="Calibri" panose="020F0502020204030204" pitchFamily="34" charset="0"/>
            <a:cs typeface="Calibri" panose="020F0502020204030204" pitchFamily="34" charset="0"/>
          </a:endParaRPr>
        </a:p>
      </dgm:t>
    </dgm:pt>
    <dgm:pt modelId="{8317971A-2589-4C00-BBB7-6A1EE6FEA2D8}" type="sibTrans" cxnId="{D5460841-2773-499B-954B-032563B960E2}">
      <dgm:prSet/>
      <dgm:spPr/>
      <dgm:t>
        <a:bodyPr/>
        <a:lstStyle/>
        <a:p>
          <a:endParaRPr lang="en-US">
            <a:latin typeface="Calibri" panose="020F0502020204030204" pitchFamily="34" charset="0"/>
            <a:cs typeface="Calibri" panose="020F0502020204030204" pitchFamily="34" charset="0"/>
          </a:endParaRPr>
        </a:p>
      </dgm:t>
    </dgm:pt>
    <dgm:pt modelId="{D6BC36C3-C210-4A00-9247-EC06B7C445C6}">
      <dgm:prSet phldrT="[Text]" custT="1"/>
      <dgm:spPr>
        <a:solidFill>
          <a:srgbClr val="84BC49"/>
        </a:solidFill>
        <a:ln w="28575">
          <a:noFill/>
        </a:ln>
      </dgm:spPr>
      <dgm:t>
        <a:bodyPr/>
        <a:lstStyle/>
        <a:p>
          <a:r>
            <a:rPr lang="en-US" sz="2000" dirty="0">
              <a:solidFill>
                <a:schemeClr val="bg1"/>
              </a:solidFill>
              <a:latin typeface="Calibri" panose="020F0502020204030204" pitchFamily="34" charset="0"/>
              <a:cs typeface="Calibri" panose="020F0502020204030204" pitchFamily="34" charset="0"/>
            </a:rPr>
            <a:t>Laboratory Services</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latin typeface="Calibri" panose="020F0502020204030204" pitchFamily="34" charset="0"/>
            <a:cs typeface="Calibri" panose="020F0502020204030204" pitchFamily="34" charset="0"/>
          </a:endParaRPr>
        </a:p>
      </dgm:t>
    </dgm:pt>
    <dgm:pt modelId="{7291E221-0BAB-4182-9161-51E79B6002CD}" type="sibTrans" cxnId="{CC515B48-77B5-4D76-AA99-6C6B24B80A11}">
      <dgm:prSet/>
      <dgm:spPr/>
      <dgm:t>
        <a:bodyPr/>
        <a:lstStyle/>
        <a:p>
          <a:endParaRPr lang="en-US">
            <a:latin typeface="Calibri" panose="020F0502020204030204" pitchFamily="34" charset="0"/>
            <a:cs typeface="Calibri" panose="020F0502020204030204" pitchFamily="34" charset="0"/>
          </a:endParaRPr>
        </a:p>
      </dgm:t>
    </dgm:pt>
    <dgm:pt modelId="{5D034D43-3765-4458-B6D9-C01B4EF1CE9C}">
      <dgm:prSet phldrT="[Text]" custT="1"/>
      <dgm:spPr>
        <a:solidFill>
          <a:srgbClr val="01203D"/>
        </a:solidFill>
        <a:ln w="28575">
          <a:noFill/>
        </a:ln>
      </dgm:spPr>
      <dgm:t>
        <a:bodyPr/>
        <a:lstStyle/>
        <a:p>
          <a:r>
            <a:rPr lang="en-US" sz="2000" dirty="0">
              <a:solidFill>
                <a:schemeClr val="bg1"/>
              </a:solidFill>
              <a:latin typeface="Calibri" panose="020F0502020204030204" pitchFamily="34" charset="0"/>
              <a:cs typeface="Calibri" panose="020F0502020204030204" pitchFamily="34" charset="0"/>
            </a:rPr>
            <a:t>Maternal and Child Health</a:t>
          </a:r>
        </a:p>
      </dgm:t>
    </dgm:pt>
    <dgm:pt modelId="{D58D50F6-D6AB-466F-85E4-B320AD3F42A8}" type="parTrans" cxnId="{32E03D97-96E3-4DD7-9C7D-F279B56AB2CD}">
      <dgm:prSet/>
      <dgm:spPr>
        <a:ln w="28575">
          <a:solidFill>
            <a:schemeClr val="bg1">
              <a:lumMod val="85000"/>
            </a:schemeClr>
          </a:solidFill>
        </a:ln>
      </dgm:spPr>
      <dgm:t>
        <a:bodyPr/>
        <a:lstStyle/>
        <a:p>
          <a:endParaRPr lang="en-US">
            <a:latin typeface="Calibri" panose="020F0502020204030204" pitchFamily="34" charset="0"/>
            <a:cs typeface="Calibri" panose="020F0502020204030204" pitchFamily="34" charset="0"/>
          </a:endParaRPr>
        </a:p>
      </dgm:t>
    </dgm:pt>
    <dgm:pt modelId="{B6E60E56-7A91-4CB5-A6E6-7AFF437EEB83}" type="sibTrans" cxnId="{32E03D97-96E3-4DD7-9C7D-F279B56AB2CD}">
      <dgm:prSet/>
      <dgm:spPr/>
      <dgm:t>
        <a:bodyPr/>
        <a:lstStyle/>
        <a:p>
          <a:endParaRPr lang="en-US">
            <a:latin typeface="Calibri" panose="020F0502020204030204" pitchFamily="34" charset="0"/>
            <a:cs typeface="Calibri" panose="020F0502020204030204" pitchFamily="34" charset="0"/>
          </a:endParaRPr>
        </a:p>
      </dgm:t>
    </dgm:pt>
    <dgm:pt modelId="{A0E5D163-823F-4EB7-A974-8639FA53F1AE}">
      <dgm:prSet phldrT="[Text]" custT="1"/>
      <dgm:spPr>
        <a:solidFill>
          <a:srgbClr val="62BCF0"/>
        </a:solidFill>
        <a:ln w="28575">
          <a:noFill/>
        </a:ln>
      </dgm:spPr>
      <dgm:t>
        <a:bodyPr/>
        <a:lstStyle/>
        <a:p>
          <a:r>
            <a:rPr lang="en-US" sz="2000" dirty="0">
              <a:solidFill>
                <a:schemeClr val="bg1"/>
              </a:solidFill>
              <a:latin typeface="Calibri" panose="020F0502020204030204" pitchFamily="34" charset="0"/>
              <a:cs typeface="Calibri" panose="020F0502020204030204" pitchFamily="34" charset="0"/>
            </a:rPr>
            <a:t>Prevention and Quality Improvement</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latin typeface="Calibri" panose="020F0502020204030204" pitchFamily="34" charset="0"/>
            <a:cs typeface="Calibri" panose="020F0502020204030204" pitchFamily="34" charset="0"/>
          </a:endParaRPr>
        </a:p>
      </dgm:t>
    </dgm:pt>
    <dgm:pt modelId="{BEB3162B-DD54-463B-949D-ACA9C47C6D7F}" type="sibTrans" cxnId="{CEDEDDBB-1D2A-45B1-A3A9-2ADA843F3EB8}">
      <dgm:prSet/>
      <dgm:spPr/>
      <dgm:t>
        <a:bodyPr/>
        <a:lstStyle/>
        <a:p>
          <a:endParaRPr lang="en-US">
            <a:latin typeface="Calibri" panose="020F0502020204030204" pitchFamily="34" charset="0"/>
            <a:cs typeface="Calibri" panose="020F0502020204030204" pitchFamily="34" charset="0"/>
          </a:endParaRPr>
        </a:p>
      </dgm:t>
    </dgm:pt>
    <dgm:pt modelId="{98F641F5-43FC-4A7F-91B1-545C5E7DD563}">
      <dgm:prSet phldrT="[Text]" custT="1"/>
      <dgm:spPr>
        <a:solidFill>
          <a:srgbClr val="84BC49"/>
        </a:solidFill>
        <a:ln w="28575">
          <a:noFill/>
        </a:ln>
      </dgm:spPr>
      <dgm:t>
        <a:bodyPr/>
        <a:lstStyle/>
        <a:p>
          <a:r>
            <a:rPr lang="en-US" sz="2000" dirty="0">
              <a:solidFill>
                <a:schemeClr val="bg1"/>
              </a:solidFill>
              <a:latin typeface="Calibri" panose="020F0502020204030204" pitchFamily="34" charset="0"/>
              <a:cs typeface="Calibri" panose="020F0502020204030204" pitchFamily="34" charset="0"/>
            </a:rPr>
            <a:t>Public Health Protection and Safety</a:t>
          </a: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latin typeface="Calibri" panose="020F0502020204030204" pitchFamily="34" charset="0"/>
            <a:cs typeface="Calibri" panose="020F0502020204030204" pitchFamily="34" charset="0"/>
          </a:endParaRPr>
        </a:p>
      </dgm:t>
    </dgm:pt>
    <dgm:pt modelId="{B846EDF0-E76C-4AEB-A3D6-6B60AD2CAC87}" type="sibTrans" cxnId="{0DE76E73-D0DD-4E1C-AFAC-BDBD79BAA55B}">
      <dgm:prSet/>
      <dgm:spPr/>
      <dgm:t>
        <a:bodyPr/>
        <a:lstStyle/>
        <a:p>
          <a:endParaRPr lang="en-US">
            <a:latin typeface="Calibri" panose="020F0502020204030204" pitchFamily="34" charset="0"/>
            <a:cs typeface="Calibri" panose="020F0502020204030204" pitchFamily="34" charset="0"/>
          </a:endParaRPr>
        </a:p>
      </dgm:t>
    </dgm:pt>
    <dgm:pt modelId="{B81D7114-4009-4981-9A51-5763C8737810}">
      <dgm:prSet phldrT="[Text]" custT="1"/>
      <dgm:spPr>
        <a:solidFill>
          <a:srgbClr val="01203D"/>
        </a:solidFill>
        <a:ln w="28575">
          <a:noFill/>
        </a:ln>
      </dgm:spPr>
      <dgm:t>
        <a:bodyPr/>
        <a:lstStyle/>
        <a:p>
          <a:r>
            <a:rPr lang="en-US" sz="2000" dirty="0">
              <a:solidFill>
                <a:schemeClr val="bg1"/>
              </a:solidFill>
              <a:latin typeface="Calibri" panose="020F0502020204030204" pitchFamily="34" charset="0"/>
              <a:cs typeface="Calibri" panose="020F0502020204030204" pitchFamily="34" charset="0"/>
            </a:rPr>
            <a:t>Women’s Health</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latin typeface="Calibri" panose="020F0502020204030204" pitchFamily="34" charset="0"/>
            <a:cs typeface="Calibri" panose="020F0502020204030204" pitchFamily="34" charset="0"/>
          </a:endParaRPr>
        </a:p>
      </dgm:t>
    </dgm:pt>
    <dgm:pt modelId="{0E4AB4C3-DBBE-4007-A8B5-2BFA2173F09F}" type="sibTrans" cxnId="{DA305433-3FC2-43BA-A04A-E323652EA15F}">
      <dgm:prSet/>
      <dgm:spPr/>
      <dgm:t>
        <a:bodyPr/>
        <a:lstStyle/>
        <a:p>
          <a:endParaRPr lang="en-US">
            <a:latin typeface="Calibri" panose="020F0502020204030204" pitchFamily="34" charset="0"/>
            <a:cs typeface="Calibri" panose="020F0502020204030204" pitchFamily="34" charset="0"/>
          </a:endParaRPr>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74570"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59120" custScaleY="84133">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59291" custScaleY="84133">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59291" custScaleY="84133">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59291" custScaleY="84133">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59291" custScaleY="84133">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59291" custScaleY="84133">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59291" custScaleY="84133">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691776" y="2903899"/>
          <a:ext cx="499084" cy="2490848"/>
        </a:xfrm>
        <a:custGeom>
          <a:avLst/>
          <a:gdLst/>
          <a:ahLst/>
          <a:cxnLst/>
          <a:rect l="0" t="0" r="0" b="0"/>
          <a:pathLst>
            <a:path>
              <a:moveTo>
                <a:pt x="0" y="0"/>
              </a:moveTo>
              <a:lnTo>
                <a:pt x="249542" y="0"/>
              </a:lnTo>
              <a:lnTo>
                <a:pt x="249542" y="2490848"/>
              </a:lnTo>
              <a:lnTo>
                <a:pt x="499084" y="2490848"/>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alibri" panose="020F0502020204030204" pitchFamily="34" charset="0"/>
            <a:cs typeface="Calibri" panose="020F0502020204030204" pitchFamily="34" charset="0"/>
          </a:endParaRPr>
        </a:p>
      </dsp:txBody>
      <dsp:txXfrm>
        <a:off x="877809" y="4085814"/>
        <a:ext cx="127017" cy="127017"/>
      </dsp:txXfrm>
    </dsp:sp>
    <dsp:sp modelId="{4BAC4599-5689-437F-90F2-D586D824B66C}">
      <dsp:nvSpPr>
        <dsp:cNvPr id="0" name=""/>
        <dsp:cNvSpPr/>
      </dsp:nvSpPr>
      <dsp:spPr>
        <a:xfrm>
          <a:off x="691776" y="2903899"/>
          <a:ext cx="499084" cy="1660565"/>
        </a:xfrm>
        <a:custGeom>
          <a:avLst/>
          <a:gdLst/>
          <a:ahLst/>
          <a:cxnLst/>
          <a:rect l="0" t="0" r="0" b="0"/>
          <a:pathLst>
            <a:path>
              <a:moveTo>
                <a:pt x="0" y="0"/>
              </a:moveTo>
              <a:lnTo>
                <a:pt x="249542" y="0"/>
              </a:lnTo>
              <a:lnTo>
                <a:pt x="249542" y="1660565"/>
              </a:lnTo>
              <a:lnTo>
                <a:pt x="499084" y="1660565"/>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alibri" panose="020F0502020204030204" pitchFamily="34" charset="0"/>
            <a:cs typeface="Calibri" panose="020F0502020204030204" pitchFamily="34" charset="0"/>
          </a:endParaRPr>
        </a:p>
      </dsp:txBody>
      <dsp:txXfrm>
        <a:off x="897970" y="3690833"/>
        <a:ext cx="86697" cy="86697"/>
      </dsp:txXfrm>
    </dsp:sp>
    <dsp:sp modelId="{E20EDDB1-67FA-4D7D-9539-9F9A64C6DD66}">
      <dsp:nvSpPr>
        <dsp:cNvPr id="0" name=""/>
        <dsp:cNvSpPr/>
      </dsp:nvSpPr>
      <dsp:spPr>
        <a:xfrm>
          <a:off x="691776" y="2903899"/>
          <a:ext cx="499084" cy="830282"/>
        </a:xfrm>
        <a:custGeom>
          <a:avLst/>
          <a:gdLst/>
          <a:ahLst/>
          <a:cxnLst/>
          <a:rect l="0" t="0" r="0" b="0"/>
          <a:pathLst>
            <a:path>
              <a:moveTo>
                <a:pt x="0" y="0"/>
              </a:moveTo>
              <a:lnTo>
                <a:pt x="249542" y="0"/>
              </a:lnTo>
              <a:lnTo>
                <a:pt x="249542" y="830282"/>
              </a:lnTo>
              <a:lnTo>
                <a:pt x="499084" y="83028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alibri" panose="020F0502020204030204" pitchFamily="34" charset="0"/>
            <a:cs typeface="Calibri" panose="020F0502020204030204" pitchFamily="34" charset="0"/>
          </a:endParaRPr>
        </a:p>
      </dsp:txBody>
      <dsp:txXfrm>
        <a:off x="917100" y="3294822"/>
        <a:ext cx="48436" cy="48436"/>
      </dsp:txXfrm>
    </dsp:sp>
    <dsp:sp modelId="{4014ECEF-0888-4009-892D-AB08DF214F2C}">
      <dsp:nvSpPr>
        <dsp:cNvPr id="0" name=""/>
        <dsp:cNvSpPr/>
      </dsp:nvSpPr>
      <dsp:spPr>
        <a:xfrm>
          <a:off x="691776" y="2858179"/>
          <a:ext cx="499084" cy="91440"/>
        </a:xfrm>
        <a:custGeom>
          <a:avLst/>
          <a:gdLst/>
          <a:ahLst/>
          <a:cxnLst/>
          <a:rect l="0" t="0" r="0" b="0"/>
          <a:pathLst>
            <a:path>
              <a:moveTo>
                <a:pt x="0" y="45720"/>
              </a:moveTo>
              <a:lnTo>
                <a:pt x="499084"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panose="020F0502020204030204" pitchFamily="34" charset="0"/>
            <a:cs typeface="Calibri" panose="020F0502020204030204" pitchFamily="34" charset="0"/>
          </a:endParaRPr>
        </a:p>
      </dsp:txBody>
      <dsp:txXfrm>
        <a:off x="928841" y="2891422"/>
        <a:ext cx="24954" cy="24954"/>
      </dsp:txXfrm>
    </dsp:sp>
    <dsp:sp modelId="{31B24B2D-92AE-440C-A1A6-5F475784AD35}">
      <dsp:nvSpPr>
        <dsp:cNvPr id="0" name=""/>
        <dsp:cNvSpPr/>
      </dsp:nvSpPr>
      <dsp:spPr>
        <a:xfrm>
          <a:off x="691776" y="2073616"/>
          <a:ext cx="499084" cy="830282"/>
        </a:xfrm>
        <a:custGeom>
          <a:avLst/>
          <a:gdLst/>
          <a:ahLst/>
          <a:cxnLst/>
          <a:rect l="0" t="0" r="0" b="0"/>
          <a:pathLst>
            <a:path>
              <a:moveTo>
                <a:pt x="0" y="830282"/>
              </a:moveTo>
              <a:lnTo>
                <a:pt x="249542" y="830282"/>
              </a:lnTo>
              <a:lnTo>
                <a:pt x="249542" y="0"/>
              </a:lnTo>
              <a:lnTo>
                <a:pt x="499084"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alibri" panose="020F0502020204030204" pitchFamily="34" charset="0"/>
            <a:cs typeface="Calibri" panose="020F0502020204030204" pitchFamily="34" charset="0"/>
          </a:endParaRPr>
        </a:p>
      </dsp:txBody>
      <dsp:txXfrm>
        <a:off x="917100" y="2464539"/>
        <a:ext cx="48436" cy="48436"/>
      </dsp:txXfrm>
    </dsp:sp>
    <dsp:sp modelId="{6BE7391D-3772-45C7-BB03-B5B214683C6E}">
      <dsp:nvSpPr>
        <dsp:cNvPr id="0" name=""/>
        <dsp:cNvSpPr/>
      </dsp:nvSpPr>
      <dsp:spPr>
        <a:xfrm>
          <a:off x="691776" y="1243333"/>
          <a:ext cx="499084" cy="1660565"/>
        </a:xfrm>
        <a:custGeom>
          <a:avLst/>
          <a:gdLst/>
          <a:ahLst/>
          <a:cxnLst/>
          <a:rect l="0" t="0" r="0" b="0"/>
          <a:pathLst>
            <a:path>
              <a:moveTo>
                <a:pt x="0" y="1660565"/>
              </a:moveTo>
              <a:lnTo>
                <a:pt x="249542" y="1660565"/>
              </a:lnTo>
              <a:lnTo>
                <a:pt x="249542" y="0"/>
              </a:lnTo>
              <a:lnTo>
                <a:pt x="499084"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alibri" panose="020F0502020204030204" pitchFamily="34" charset="0"/>
            <a:cs typeface="Calibri" panose="020F0502020204030204" pitchFamily="34" charset="0"/>
          </a:endParaRPr>
        </a:p>
      </dsp:txBody>
      <dsp:txXfrm>
        <a:off x="897970" y="2030268"/>
        <a:ext cx="86697" cy="86697"/>
      </dsp:txXfrm>
    </dsp:sp>
    <dsp:sp modelId="{D06C129D-FFB9-48A9-9033-F70ED61AAC72}">
      <dsp:nvSpPr>
        <dsp:cNvPr id="0" name=""/>
        <dsp:cNvSpPr/>
      </dsp:nvSpPr>
      <dsp:spPr>
        <a:xfrm>
          <a:off x="691776" y="413051"/>
          <a:ext cx="499084" cy="2490848"/>
        </a:xfrm>
        <a:custGeom>
          <a:avLst/>
          <a:gdLst/>
          <a:ahLst/>
          <a:cxnLst/>
          <a:rect l="0" t="0" r="0" b="0"/>
          <a:pathLst>
            <a:path>
              <a:moveTo>
                <a:pt x="0" y="2490848"/>
              </a:moveTo>
              <a:lnTo>
                <a:pt x="249542" y="2490848"/>
              </a:lnTo>
              <a:lnTo>
                <a:pt x="249542" y="0"/>
              </a:lnTo>
              <a:lnTo>
                <a:pt x="499084"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alibri" panose="020F0502020204030204" pitchFamily="34" charset="0"/>
            <a:cs typeface="Calibri" panose="020F0502020204030204" pitchFamily="34" charset="0"/>
          </a:endParaRPr>
        </a:p>
      </dsp:txBody>
      <dsp:txXfrm>
        <a:off x="877809" y="1594966"/>
        <a:ext cx="127017" cy="127017"/>
      </dsp:txXfrm>
    </dsp:sp>
    <dsp:sp modelId="{59935916-D8C6-4C4E-B14F-48A57B6B9F68}">
      <dsp:nvSpPr>
        <dsp:cNvPr id="0" name=""/>
        <dsp:cNvSpPr/>
      </dsp:nvSpPr>
      <dsp:spPr>
        <a:xfrm rot="16200000">
          <a:off x="-2495576" y="2620235"/>
          <a:ext cx="5807378" cy="567327"/>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cs typeface="Calibri" panose="020F0502020204030204" pitchFamily="34" charset="0"/>
            </a:rPr>
            <a:t>Commissioner’s Office</a:t>
          </a:r>
          <a:endParaRPr lang="en-US" sz="2000" i="1" kern="1200" dirty="0">
            <a:solidFill>
              <a:schemeClr val="bg1"/>
            </a:solidFill>
            <a:latin typeface="Calibri" panose="020F0502020204030204" pitchFamily="34" charset="0"/>
            <a:cs typeface="Calibri" panose="020F0502020204030204" pitchFamily="34" charset="0"/>
          </a:endParaRPr>
        </a:p>
      </dsp:txBody>
      <dsp:txXfrm>
        <a:off x="-2495576" y="2620235"/>
        <a:ext cx="5807378" cy="567327"/>
      </dsp:txXfrm>
    </dsp:sp>
    <dsp:sp modelId="{B73CF9B0-EB3F-4577-8369-54F3E07425DB}">
      <dsp:nvSpPr>
        <dsp:cNvPr id="0" name=""/>
        <dsp:cNvSpPr/>
      </dsp:nvSpPr>
      <dsp:spPr>
        <a:xfrm>
          <a:off x="1190860" y="93009"/>
          <a:ext cx="3970713" cy="640083"/>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cs typeface="Calibri" panose="020F0502020204030204" pitchFamily="34" charset="0"/>
            </a:rPr>
            <a:t>Administration and Financial Management</a:t>
          </a:r>
        </a:p>
      </dsp:txBody>
      <dsp:txXfrm>
        <a:off x="1190860" y="93009"/>
        <a:ext cx="3970713" cy="640083"/>
      </dsp:txXfrm>
    </dsp:sp>
    <dsp:sp modelId="{57F0B218-B8AE-4220-9430-48E42516228E}">
      <dsp:nvSpPr>
        <dsp:cNvPr id="0" name=""/>
        <dsp:cNvSpPr/>
      </dsp:nvSpPr>
      <dsp:spPr>
        <a:xfrm>
          <a:off x="1190860" y="923292"/>
          <a:ext cx="3974980" cy="640083"/>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cs typeface="Calibri" panose="020F0502020204030204" pitchFamily="34" charset="0"/>
            </a:rPr>
            <a:t>Epidemiology and Health Planning</a:t>
          </a:r>
        </a:p>
      </dsp:txBody>
      <dsp:txXfrm>
        <a:off x="1190860" y="923292"/>
        <a:ext cx="3974980" cy="640083"/>
      </dsp:txXfrm>
    </dsp:sp>
    <dsp:sp modelId="{7273DBFA-A064-4CD0-8B35-089175BB930D}">
      <dsp:nvSpPr>
        <dsp:cNvPr id="0" name=""/>
        <dsp:cNvSpPr/>
      </dsp:nvSpPr>
      <dsp:spPr>
        <a:xfrm>
          <a:off x="1190860" y="1753575"/>
          <a:ext cx="3974980" cy="640083"/>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cs typeface="Calibri" panose="020F0502020204030204" pitchFamily="34" charset="0"/>
            </a:rPr>
            <a:t>Laboratory Services</a:t>
          </a:r>
        </a:p>
      </dsp:txBody>
      <dsp:txXfrm>
        <a:off x="1190860" y="1753575"/>
        <a:ext cx="3974980" cy="640083"/>
      </dsp:txXfrm>
    </dsp:sp>
    <dsp:sp modelId="{6D7F8648-288A-4A1F-B54A-807646FA6E13}">
      <dsp:nvSpPr>
        <dsp:cNvPr id="0" name=""/>
        <dsp:cNvSpPr/>
      </dsp:nvSpPr>
      <dsp:spPr>
        <a:xfrm>
          <a:off x="1190860" y="2583857"/>
          <a:ext cx="3974980" cy="640083"/>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cs typeface="Calibri" panose="020F0502020204030204" pitchFamily="34" charset="0"/>
            </a:rPr>
            <a:t>Maternal and Child Health</a:t>
          </a:r>
        </a:p>
      </dsp:txBody>
      <dsp:txXfrm>
        <a:off x="1190860" y="2583857"/>
        <a:ext cx="3974980" cy="640083"/>
      </dsp:txXfrm>
    </dsp:sp>
    <dsp:sp modelId="{42D61C59-8415-4E78-A2CC-696EF3213CB7}">
      <dsp:nvSpPr>
        <dsp:cNvPr id="0" name=""/>
        <dsp:cNvSpPr/>
      </dsp:nvSpPr>
      <dsp:spPr>
        <a:xfrm>
          <a:off x="1190860" y="3414140"/>
          <a:ext cx="3974980" cy="640083"/>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cs typeface="Calibri" panose="020F0502020204030204" pitchFamily="34" charset="0"/>
            </a:rPr>
            <a:t>Prevention and Quality Improvement</a:t>
          </a:r>
        </a:p>
      </dsp:txBody>
      <dsp:txXfrm>
        <a:off x="1190860" y="3414140"/>
        <a:ext cx="3974980" cy="640083"/>
      </dsp:txXfrm>
    </dsp:sp>
    <dsp:sp modelId="{86B6F8FD-94AF-47EE-A573-412109D0A061}">
      <dsp:nvSpPr>
        <dsp:cNvPr id="0" name=""/>
        <dsp:cNvSpPr/>
      </dsp:nvSpPr>
      <dsp:spPr>
        <a:xfrm>
          <a:off x="1190860" y="4244423"/>
          <a:ext cx="3974980" cy="640083"/>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cs typeface="Calibri" panose="020F0502020204030204" pitchFamily="34" charset="0"/>
            </a:rPr>
            <a:t>Public Health Protection and Safety</a:t>
          </a:r>
        </a:p>
      </dsp:txBody>
      <dsp:txXfrm>
        <a:off x="1190860" y="4244423"/>
        <a:ext cx="3974980" cy="640083"/>
      </dsp:txXfrm>
    </dsp:sp>
    <dsp:sp modelId="{0060CFB8-2A8A-4A1B-B7AA-F0317BA7B739}">
      <dsp:nvSpPr>
        <dsp:cNvPr id="0" name=""/>
        <dsp:cNvSpPr/>
      </dsp:nvSpPr>
      <dsp:spPr>
        <a:xfrm>
          <a:off x="1190860" y="5074706"/>
          <a:ext cx="3974980" cy="640083"/>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cs typeface="Calibri" panose="020F0502020204030204" pitchFamily="34" charset="0"/>
            </a:rPr>
            <a:t>Women’s Health</a:t>
          </a:r>
        </a:p>
      </dsp:txBody>
      <dsp:txXfrm>
        <a:off x="1190860" y="5074706"/>
        <a:ext cx="3974980" cy="64008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2611"/>
          </a:xfrm>
          <a:prstGeom prst="rect">
            <a:avLst/>
          </a:prstGeom>
        </p:spPr>
        <p:txBody>
          <a:bodyPr vert="horz" lIns="92309" tIns="46154" rIns="92309" bIns="46154" rtlCol="0"/>
          <a:lstStyle>
            <a:lvl1pPr algn="r">
              <a:defRPr sz="1200"/>
            </a:lvl1pPr>
          </a:lstStyle>
          <a:p>
            <a:fld id="{DFA29149-8115-4F97-A7DE-8B4901D9F730}" type="datetimeFigureOut">
              <a:rPr lang="en-US" smtClean="0"/>
              <a:t>8/27/24</a:t>
            </a:fld>
            <a:endParaRPr lang="en-US"/>
          </a:p>
        </p:txBody>
      </p:sp>
      <p:sp>
        <p:nvSpPr>
          <p:cNvPr id="4" name="Footer Placeholder 3"/>
          <p:cNvSpPr>
            <a:spLocks noGrp="1"/>
          </p:cNvSpPr>
          <p:nvPr>
            <p:ph type="ftr" sz="quarter" idx="2"/>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2610"/>
          </a:xfrm>
          <a:prstGeom prst="rect">
            <a:avLst/>
          </a:prstGeom>
        </p:spPr>
        <p:txBody>
          <a:bodyPr vert="horz" lIns="92309" tIns="46154" rIns="92309" bIns="46154" rtlCol="0" anchor="b"/>
          <a:lstStyle>
            <a:lvl1pPr algn="r">
              <a:defRPr sz="1200"/>
            </a:lvl1pPr>
          </a:lstStyle>
          <a:p>
            <a:fld id="{927BFF56-1F20-4316-B65F-697182A2B903}" type="slidenum">
              <a:rPr lang="en-US" smtClean="0"/>
              <a:t>‹#›</a:t>
            </a:fld>
            <a:endParaRPr lang="en-US"/>
          </a:p>
        </p:txBody>
      </p:sp>
    </p:spTree>
    <p:extLst>
      <p:ext uri="{BB962C8B-B14F-4D97-AF65-F5344CB8AC3E}">
        <p14:creationId xmlns:p14="http://schemas.microsoft.com/office/powerpoint/2010/main" val="11024777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2042ED44-4110-4B2A-9AF4-3735870CBD30}" type="datetimeFigureOut">
              <a:rPr lang="en-US" smtClean="0"/>
              <a:t>8/27/24</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42715CA2-1010-4D62-B76A-13944E30DDA1}" type="slidenum">
              <a:rPr lang="en-US" smtClean="0"/>
              <a:t>‹#›</a:t>
            </a:fld>
            <a:endParaRPr lang="en-US"/>
          </a:p>
        </p:txBody>
      </p:sp>
    </p:spTree>
    <p:extLst>
      <p:ext uri="{BB962C8B-B14F-4D97-AF65-F5344CB8AC3E}">
        <p14:creationId xmlns:p14="http://schemas.microsoft.com/office/powerpoint/2010/main" val="796358010"/>
      </p:ext>
    </p:extLst>
  </p:cSld>
  <p:clrMap bg1="lt1" tx1="dk1" bg2="lt2" tx2="dk2" accent1="accent1" accent2="accent2" accent3="accent3" accent4="accent4" accent5="accent5" accent6="accent6" hlink="hlink" folHlink="folHlink"/>
  <p:hf hdr="0" ft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2</a:t>
            </a:fld>
            <a:endParaRPr lang="en-US"/>
          </a:p>
        </p:txBody>
      </p:sp>
    </p:spTree>
    <p:extLst>
      <p:ext uri="{BB962C8B-B14F-4D97-AF65-F5344CB8AC3E}">
        <p14:creationId xmlns:p14="http://schemas.microsoft.com/office/powerpoint/2010/main" val="424211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20</a:t>
            </a:fld>
            <a:endParaRPr lang="en-US"/>
          </a:p>
        </p:txBody>
      </p:sp>
    </p:spTree>
    <p:extLst>
      <p:ext uri="{BB962C8B-B14F-4D97-AF65-F5344CB8AC3E}">
        <p14:creationId xmlns:p14="http://schemas.microsoft.com/office/powerpoint/2010/main" val="3482984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23</a:t>
            </a:fld>
            <a:endParaRPr lang="en-US"/>
          </a:p>
        </p:txBody>
      </p:sp>
    </p:spTree>
    <p:extLst>
      <p:ext uri="{BB962C8B-B14F-4D97-AF65-F5344CB8AC3E}">
        <p14:creationId xmlns:p14="http://schemas.microsoft.com/office/powerpoint/2010/main" val="3297851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24</a:t>
            </a:fld>
            <a:endParaRPr lang="en-US"/>
          </a:p>
        </p:txBody>
      </p:sp>
    </p:spTree>
    <p:extLst>
      <p:ext uri="{BB962C8B-B14F-4D97-AF65-F5344CB8AC3E}">
        <p14:creationId xmlns:p14="http://schemas.microsoft.com/office/powerpoint/2010/main" val="2015656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27</a:t>
            </a:fld>
            <a:endParaRPr lang="en-US"/>
          </a:p>
        </p:txBody>
      </p:sp>
    </p:spTree>
    <p:extLst>
      <p:ext uri="{BB962C8B-B14F-4D97-AF65-F5344CB8AC3E}">
        <p14:creationId xmlns:p14="http://schemas.microsoft.com/office/powerpoint/2010/main" val="422217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Please close your eyes and imagine for a moment that you come home after a long day at work or running errands and within your home, you have a beautiful gallery wall highlighting photos of all your friends, family, and beloved pets. Once you have that image in your mind, please open your eyes, this is the gallery wall that you are looking at within your home. These photos show a history of illnesses that many children no longer have to worry about because we have vaccines that can prevent and/or provide high levels of protection against these illnesses. Photos include  1.) Polio 2.) Hepatitis A 3.) Varicella 4.) Varicella in the mouth 5.) Varicella with crusting lesions 6.) Measles 7.) Mumps </a:t>
            </a:r>
          </a:p>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3</a:t>
            </a:fld>
            <a:endParaRPr lang="en-US"/>
          </a:p>
        </p:txBody>
      </p:sp>
    </p:spTree>
    <p:extLst>
      <p:ext uri="{BB962C8B-B14F-4D97-AF65-F5344CB8AC3E}">
        <p14:creationId xmlns:p14="http://schemas.microsoft.com/office/powerpoint/2010/main" val="427224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https://www.cdc.gov/vaccines/imz-schedules/child-easyread.html </a:t>
            </a:r>
          </a:p>
          <a:p>
            <a:r>
              <a:rPr lang="en-US" dirty="0"/>
              <a:t>Vaccine recommendations Birth to 6 years of age </a:t>
            </a:r>
          </a:p>
        </p:txBody>
      </p:sp>
      <p:sp>
        <p:nvSpPr>
          <p:cNvPr id="4" name="Slide Number Placeholder 3"/>
          <p:cNvSpPr>
            <a:spLocks noGrp="1"/>
          </p:cNvSpPr>
          <p:nvPr>
            <p:ph type="sldNum" sz="quarter" idx="5"/>
          </p:nvPr>
        </p:nvSpPr>
        <p:spPr/>
        <p:txBody>
          <a:bodyPr/>
          <a:lstStyle/>
          <a:p>
            <a:fld id="{42715CA2-1010-4D62-B76A-13944E30DDA1}" type="slidenum">
              <a:rPr lang="en-US" smtClean="0"/>
              <a:t>11</a:t>
            </a:fld>
            <a:endParaRPr lang="en-US"/>
          </a:p>
        </p:txBody>
      </p:sp>
    </p:spTree>
    <p:extLst>
      <p:ext uri="{BB962C8B-B14F-4D97-AF65-F5344CB8AC3E}">
        <p14:creationId xmlns:p14="http://schemas.microsoft.com/office/powerpoint/2010/main" val="80397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D1F"/>
                </a:solidFill>
                <a:effectLst/>
                <a:latin typeface="Nunito" pitchFamily="2" charset="0"/>
              </a:rPr>
              <a:t>The eliminated of Measles was thanks to a highly effective vaccination program in the United States, as well as better measles control in the Americas region. By stating that no new cases was reporting occurring within the U.S., w</a:t>
            </a:r>
            <a:r>
              <a:rPr lang="en-US" dirty="0"/>
              <a:t>hat this means is that if there was a case of Measles reported within the U.S. the cases would have been exposed while in another country. </a:t>
            </a:r>
          </a:p>
          <a:p>
            <a:endParaRPr lang="en-US" dirty="0"/>
          </a:p>
          <a:p>
            <a:r>
              <a:rPr lang="en-US" dirty="0"/>
              <a:t>In 2023, 83% of children worldwide had received their first dose of MMR vaccine and 74% of children had received the full dose series. To have herd immunity against measles, an estimated 95% of the population needs to be vaccinated. This helps to provide coverage to individuals who cannot receive a vaccine for health reasons and/or infants who are not yet old enough to receive the vaccine. </a:t>
            </a:r>
            <a:br>
              <a:rPr lang="en-US" dirty="0"/>
            </a:br>
            <a:endParaRPr lang="en-US" dirty="0"/>
          </a:p>
          <a:p>
            <a:r>
              <a:rPr lang="en-US" dirty="0"/>
              <a:t>Measles has the highest % of individuals vaccinated compared to other diseases, so for the sake of this presentation, we will use 95% as the gold-standard for individuals being vaccinated. </a:t>
            </a:r>
          </a:p>
        </p:txBody>
      </p:sp>
      <p:sp>
        <p:nvSpPr>
          <p:cNvPr id="4" name="Slide Number Placeholder 3"/>
          <p:cNvSpPr>
            <a:spLocks noGrp="1"/>
          </p:cNvSpPr>
          <p:nvPr>
            <p:ph type="sldNum" sz="quarter" idx="5"/>
          </p:nvPr>
        </p:nvSpPr>
        <p:spPr/>
        <p:txBody>
          <a:bodyPr/>
          <a:lstStyle/>
          <a:p>
            <a:fld id="{42715CA2-1010-4D62-B76A-13944E30DDA1}" type="slidenum">
              <a:rPr lang="en-US" smtClean="0"/>
              <a:t>13</a:t>
            </a:fld>
            <a:endParaRPr lang="en-US"/>
          </a:p>
        </p:txBody>
      </p:sp>
    </p:spTree>
    <p:extLst>
      <p:ext uri="{BB962C8B-B14F-4D97-AF65-F5344CB8AC3E}">
        <p14:creationId xmlns:p14="http://schemas.microsoft.com/office/powerpoint/2010/main" val="238121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Every year, to be compliant with Kentucky Regulation 902 KAR 2:055, Kindergarten, public and private elementary and secondary schools must submit immunization data on the % of students in Kindergarten, Seventh, and Eleventh graders who are up-to-date on vaccine recommendations. Using that data, the Immunization Branch at the Kentucky Dept for Public Health and Environmental Public Health Tracking have built a dashboard that provides vaccine trends going back to 2018-2019 school year, as well as showing which the county level vulnerability of a vaccine preventable outbreak. </a:t>
            </a:r>
          </a:p>
          <a:p>
            <a:endParaRPr lang="en-US" sz="2400" dirty="0"/>
          </a:p>
          <a:p>
            <a:r>
              <a:rPr lang="en-US" sz="1100" dirty="0"/>
              <a:t>Wayne, Washington, Robertson, Pendleton, Nicholas, Morgan, Montgomery, Menifee, Jackson, Green, Ballard. </a:t>
            </a:r>
          </a:p>
        </p:txBody>
      </p:sp>
      <p:sp>
        <p:nvSpPr>
          <p:cNvPr id="4" name="Slide Number Placeholder 3"/>
          <p:cNvSpPr>
            <a:spLocks noGrp="1"/>
          </p:cNvSpPr>
          <p:nvPr>
            <p:ph type="sldNum" sz="quarter" idx="5"/>
          </p:nvPr>
        </p:nvSpPr>
        <p:spPr/>
        <p:txBody>
          <a:bodyPr/>
          <a:lstStyle/>
          <a:p>
            <a:fld id="{42715CA2-1010-4D62-B76A-13944E30DDA1}" type="slidenum">
              <a:rPr lang="en-US" smtClean="0"/>
              <a:t>14</a:t>
            </a:fld>
            <a:endParaRPr lang="en-US"/>
          </a:p>
        </p:txBody>
      </p:sp>
    </p:spTree>
    <p:extLst>
      <p:ext uri="{BB962C8B-B14F-4D97-AF65-F5344CB8AC3E}">
        <p14:creationId xmlns:p14="http://schemas.microsoft.com/office/powerpoint/2010/main" val="158650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to keep in mind when looking at this data is that to calculate the %’s, we must look at the number of kindergartener’s for that particular year. So in counties with a smaller overall population, such as Ballard, it would be easier to reach a higher level of Kindergarteners vaccinated, than what it might be in McCracken County. But when we have county’s with a smaller population and a lower number of Kindergartners vaccinated, like in Marshall, Public Health needs to start looking at how to address vaccine hesitancy. </a:t>
            </a:r>
          </a:p>
        </p:txBody>
      </p:sp>
      <p:sp>
        <p:nvSpPr>
          <p:cNvPr id="4" name="Slide Number Placeholder 3"/>
          <p:cNvSpPr>
            <a:spLocks noGrp="1"/>
          </p:cNvSpPr>
          <p:nvPr>
            <p:ph type="sldNum" sz="quarter" idx="5"/>
          </p:nvPr>
        </p:nvSpPr>
        <p:spPr/>
        <p:txBody>
          <a:bodyPr/>
          <a:lstStyle/>
          <a:p>
            <a:fld id="{42715CA2-1010-4D62-B76A-13944E30DDA1}" type="slidenum">
              <a:rPr lang="en-US" smtClean="0"/>
              <a:t>15</a:t>
            </a:fld>
            <a:endParaRPr lang="en-US"/>
          </a:p>
        </p:txBody>
      </p:sp>
    </p:spTree>
    <p:extLst>
      <p:ext uri="{BB962C8B-B14F-4D97-AF65-F5344CB8AC3E}">
        <p14:creationId xmlns:p14="http://schemas.microsoft.com/office/powerpoint/2010/main" val="376993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17</a:t>
            </a:fld>
            <a:endParaRPr lang="en-US"/>
          </a:p>
        </p:txBody>
      </p:sp>
    </p:spTree>
    <p:extLst>
      <p:ext uri="{BB962C8B-B14F-4D97-AF65-F5344CB8AC3E}">
        <p14:creationId xmlns:p14="http://schemas.microsoft.com/office/powerpoint/2010/main" val="294492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would be quick to say vaccine hesitancy began with Covid. </a:t>
            </a:r>
          </a:p>
          <a:p>
            <a:r>
              <a:rPr lang="en-US" dirty="0"/>
              <a:t>The anti-vaccination league was formed to in response to mandatory vaccination acts of infants and children up to 14 years of age for smallpox, following Edward Jenner’s cowpox experiments. </a:t>
            </a:r>
          </a:p>
          <a:p>
            <a:endParaRPr lang="en-US" dirty="0"/>
          </a:p>
          <a:p>
            <a:r>
              <a:rPr lang="en-US" dirty="0"/>
              <a:t>1974- 36 children were allegedly hospitalized with neurological complications after receiving a DTP vaccine. This led to outrage and confusion from parents, which was exacerbated by medical providers who were reluctant to recommend immunizations, such as Gordon Stewart. Dr. Stewart was an English physician and vaccine opponent who published several reports that pointed fingers at DTP vaccine causing neurological disorders in children. These reports led to the Joint </a:t>
            </a:r>
            <a:r>
              <a:rPr lang="en-US" dirty="0" err="1"/>
              <a:t>Commision</a:t>
            </a:r>
            <a:r>
              <a:rPr lang="en-US" dirty="0"/>
              <a:t> of Vaccination and Immunization to create the National Childhood Encephalopathy Study. This study analyzed every child between 2 and 36 months of age who had been hospitalized with neurological illness and assessed whether immunization was associated with increased risk. The study found the risk was very low and the risk did not outweigh the benefits of vaccine. </a:t>
            </a:r>
          </a:p>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18</a:t>
            </a:fld>
            <a:endParaRPr lang="en-US"/>
          </a:p>
        </p:txBody>
      </p:sp>
    </p:spTree>
    <p:extLst>
      <p:ext uri="{BB962C8B-B14F-4D97-AF65-F5344CB8AC3E}">
        <p14:creationId xmlns:p14="http://schemas.microsoft.com/office/powerpoint/2010/main" val="4060373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19</a:t>
            </a:fld>
            <a:endParaRPr lang="en-US"/>
          </a:p>
        </p:txBody>
      </p:sp>
    </p:spTree>
    <p:extLst>
      <p:ext uri="{BB962C8B-B14F-4D97-AF65-F5344CB8AC3E}">
        <p14:creationId xmlns:p14="http://schemas.microsoft.com/office/powerpoint/2010/main" val="929224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ption 1">
    <p:spTree>
      <p:nvGrpSpPr>
        <p:cNvPr id="1" name=""/>
        <p:cNvGrpSpPr/>
        <p:nvPr/>
      </p:nvGrpSpPr>
      <p:grpSpPr>
        <a:xfrm>
          <a:off x="0" y="0"/>
          <a:ext cx="0" cy="0"/>
          <a:chOff x="0" y="0"/>
          <a:chExt cx="0" cy="0"/>
        </a:xfrm>
      </p:grpSpPr>
      <p:sp>
        <p:nvSpPr>
          <p:cNvPr id="18" name="Dark Blue Box 1"/>
          <p:cNvSpPr/>
          <p:nvPr userDrawn="1"/>
        </p:nvSpPr>
        <p:spPr>
          <a:xfrm>
            <a:off x="0" y="0"/>
            <a:ext cx="12188952" cy="3608275"/>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hasCustomPrompt="1"/>
          </p:nvPr>
        </p:nvSpPr>
        <p:spPr>
          <a:xfrm>
            <a:off x="458724" y="466598"/>
            <a:ext cx="11274552" cy="1896149"/>
          </a:xfrm>
          <a:noFill/>
        </p:spPr>
        <p:txBody>
          <a:bodyPr anchor="ctr">
            <a:normAutofit/>
          </a:bodyPr>
          <a:lstStyle>
            <a:lvl1pPr algn="ctr">
              <a:defRPr sz="4400" b="1">
                <a:solidFill>
                  <a:schemeClr val="bg1"/>
                </a:solidFill>
                <a:latin typeface="+mn-lt"/>
                <a:cs typeface="Arial" panose="020B0604020202020204" pitchFamily="34" charset="0"/>
              </a:defRPr>
            </a:lvl1pPr>
          </a:lstStyle>
          <a:p>
            <a:r>
              <a:rPr lang="en-US" dirty="0"/>
              <a:t>Add presentation title</a:t>
            </a:r>
          </a:p>
        </p:txBody>
      </p:sp>
      <p:sp>
        <p:nvSpPr>
          <p:cNvPr id="3" name="Presenter 1"/>
          <p:cNvSpPr>
            <a:spLocks noGrp="1"/>
          </p:cNvSpPr>
          <p:nvPr>
            <p:ph type="subTitle" idx="1" hasCustomPrompt="1"/>
          </p:nvPr>
        </p:nvSpPr>
        <p:spPr bwMode="invGray">
          <a:xfrm>
            <a:off x="458724" y="2686719"/>
            <a:ext cx="11274552" cy="576664"/>
          </a:xfrm>
          <a:prstGeom prst="rect">
            <a:avLst/>
          </a:prstGeom>
        </p:spPr>
        <p:txBody>
          <a:bodyPr>
            <a:normAutofit/>
          </a:bodyPr>
          <a:lstStyle>
            <a:lvl1pPr marL="0" indent="0" algn="ctr">
              <a:buNone/>
              <a:defRPr sz="3400">
                <a:solidFill>
                  <a:srgbClr val="62BCF0"/>
                </a:solidFill>
                <a:latin typeface="+mn-lt"/>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presenter(s)</a:t>
            </a:r>
          </a:p>
        </p:txBody>
      </p:sp>
      <p:sp>
        <p:nvSpPr>
          <p:cNvPr id="17" name="Date 1"/>
          <p:cNvSpPr>
            <a:spLocks noGrp="1"/>
          </p:cNvSpPr>
          <p:nvPr>
            <p:ph type="body" sz="quarter" idx="10" hasCustomPrompt="1"/>
          </p:nvPr>
        </p:nvSpPr>
        <p:spPr>
          <a:xfrm>
            <a:off x="458724" y="3627140"/>
            <a:ext cx="11274552" cy="573088"/>
          </a:xfrm>
          <a:prstGeom prst="rect">
            <a:avLst/>
          </a:prstGeom>
        </p:spPr>
        <p:txBody>
          <a:bodyPr anchor="ctr">
            <a:normAutofit/>
          </a:bodyPr>
          <a:lstStyle>
            <a:lvl1pPr marL="0" indent="0" algn="ctr">
              <a:buNone/>
              <a:defRPr sz="2200" b="1">
                <a:solidFill>
                  <a:srgbClr val="01203D"/>
                </a:solidFill>
                <a:latin typeface="+mn-lt"/>
                <a:cs typeface="Arial" panose="020B0604020202020204" pitchFamily="34" charset="0"/>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a:t>Add date (Month DD, YYYY)</a:t>
            </a:r>
          </a:p>
        </p:txBody>
      </p:sp>
      <p:sp>
        <p:nvSpPr>
          <p:cNvPr id="12" name="Website 1">
            <a:extLst>
              <a:ext uri="{FF2B5EF4-FFF2-40B4-BE49-F238E27FC236}">
                <a16:creationId xmlns:a16="http://schemas.microsoft.com/office/drawing/2014/main" id="{8F2D9F15-F418-4BC6-989C-D5588E30F701}"/>
              </a:ext>
            </a:extLst>
          </p:cNvPr>
          <p:cNvSpPr>
            <a:spLocks noGrp="1"/>
          </p:cNvSpPr>
          <p:nvPr>
            <p:ph type="body" sz="quarter" idx="11" hasCustomPrompt="1"/>
          </p:nvPr>
        </p:nvSpPr>
        <p:spPr>
          <a:xfrm>
            <a:off x="3040879" y="6423658"/>
            <a:ext cx="6110243" cy="411480"/>
          </a:xfrm>
          <a:prstGeom prst="rect">
            <a:avLst/>
          </a:prstGeom>
          <a:solidFill>
            <a:srgbClr val="01203D"/>
          </a:solidFill>
        </p:spPr>
        <p:txBody>
          <a:bodyPr anchor="ctr">
            <a:normAutofit/>
          </a:bodyPr>
          <a:lstStyle>
            <a:lvl1pPr marL="0" indent="0" algn="ctr">
              <a:buNone/>
              <a:defRPr sz="2000" b="1">
                <a:solidFill>
                  <a:schemeClr val="bg1"/>
                </a:solidFill>
                <a:latin typeface="+mn-lt"/>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a:t>chfs.ky.gov</a:t>
            </a:r>
          </a:p>
        </p:txBody>
      </p:sp>
      <p:pic>
        <p:nvPicPr>
          <p:cNvPr id="5" name="PHAB Seal 1" descr="Public Health Accreditation Board logo">
            <a:extLst>
              <a:ext uri="{FF2B5EF4-FFF2-40B4-BE49-F238E27FC236}">
                <a16:creationId xmlns:a16="http://schemas.microsoft.com/office/drawing/2014/main" id="{210FC637-5CE9-9279-C9E4-90D2F085AB7E}"/>
              </a:ext>
            </a:extLst>
          </p:cNvPr>
          <p:cNvPicPr>
            <a:picLocks noChangeAspect="1"/>
          </p:cNvPicPr>
          <p:nvPr userDrawn="1"/>
        </p:nvPicPr>
        <p:blipFill>
          <a:blip r:embed="rId2"/>
          <a:stretch>
            <a:fillRect/>
          </a:stretch>
        </p:blipFill>
        <p:spPr>
          <a:xfrm>
            <a:off x="5201187" y="4445364"/>
            <a:ext cx="1789628" cy="1755648"/>
          </a:xfrm>
          <a:prstGeom prst="rect">
            <a:avLst/>
          </a:prstGeom>
        </p:spPr>
      </p:pic>
      <p:grpSp>
        <p:nvGrpSpPr>
          <p:cNvPr id="10" name="Group 9" descr="2 logos&#10;Kentucky Public Health&#10;Cabinet for Health and Family Services">
            <a:extLst>
              <a:ext uri="{FF2B5EF4-FFF2-40B4-BE49-F238E27FC236}">
                <a16:creationId xmlns:a16="http://schemas.microsoft.com/office/drawing/2014/main" id="{3348C5F2-0D26-6075-D444-25D434A25981}"/>
              </a:ext>
            </a:extLst>
          </p:cNvPr>
          <p:cNvGrpSpPr/>
          <p:nvPr userDrawn="1"/>
        </p:nvGrpSpPr>
        <p:grpSpPr>
          <a:xfrm>
            <a:off x="458724" y="4608841"/>
            <a:ext cx="11296168" cy="1445487"/>
            <a:chOff x="446252" y="4583903"/>
            <a:chExt cx="11296168" cy="1445486"/>
          </a:xfrm>
        </p:grpSpPr>
        <p:pic>
          <p:nvPicPr>
            <p:cNvPr id="4" name="KDPH Logo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9" name="CHFS Logo 1" descr="Logo&#10;&#10;Description automatically generated">
              <a:extLst>
                <a:ext uri="{FF2B5EF4-FFF2-40B4-BE49-F238E27FC236}">
                  <a16:creationId xmlns:a16="http://schemas.microsoft.com/office/drawing/2014/main" id="{EB407F83-9B0E-E242-AD30-F9D4B07F7D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3194568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act Info - single presenter">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40634"/>
            <a:ext cx="11292840" cy="460259"/>
          </a:xfrm>
          <a:prstGeom prst="rect">
            <a:avLst/>
          </a:prstGeom>
          <a:noFill/>
        </p:spPr>
        <p:txBody>
          <a:bodyPr anchor="ctr">
            <a:normAutofit/>
          </a:bodyPr>
          <a:lstStyle>
            <a:lvl1pPr marL="0" indent="0" algn="ctr">
              <a:buNone/>
              <a:defRPr sz="2200" b="1">
                <a:solidFill>
                  <a:srgbClr val="01203D"/>
                </a:solidFill>
                <a:latin typeface="+mn-lt"/>
                <a:cs typeface="Arial" panose="020B0604020202020204" pitchFamily="34"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chfs.ky.gov/agencies/DPH</a:t>
            </a:r>
          </a:p>
        </p:txBody>
      </p:sp>
      <p:sp>
        <p:nvSpPr>
          <p:cNvPr id="12" name="Rectangle 11"/>
          <p:cNvSpPr/>
          <p:nvPr userDrawn="1"/>
        </p:nvSpPr>
        <p:spPr>
          <a:xfrm>
            <a:off x="449580" y="677008"/>
            <a:ext cx="11292840" cy="769441"/>
          </a:xfrm>
          <a:prstGeom prst="rect">
            <a:avLst/>
          </a:prstGeom>
        </p:spPr>
        <p:txBody>
          <a:bodyPr wrap="square">
            <a:spAutoFit/>
          </a:bodyPr>
          <a:lstStyle/>
          <a:p>
            <a:pPr lvl="0" algn="ctr"/>
            <a:r>
              <a:rPr lang="en-US" sz="4400" b="1" dirty="0">
                <a:solidFill>
                  <a:srgbClr val="01203D"/>
                </a:solidFill>
                <a:latin typeface="Calibri" panose="020F0502020204030204" pitchFamily="34" charset="0"/>
                <a:cs typeface="Calibri" panose="020F0502020204030204" pitchFamily="34" charset="0"/>
              </a:rPr>
              <a:t>Questions?</a:t>
            </a:r>
          </a:p>
        </p:txBody>
      </p:sp>
      <p:sp>
        <p:nvSpPr>
          <p:cNvPr id="13" name="Text Placeholder 35"/>
          <p:cNvSpPr>
            <a:spLocks noGrp="1"/>
          </p:cNvSpPr>
          <p:nvPr>
            <p:ph type="body" sz="quarter" idx="14" hasCustomPrompt="1"/>
          </p:nvPr>
        </p:nvSpPr>
        <p:spPr>
          <a:xfrm>
            <a:off x="449580" y="1676401"/>
            <a:ext cx="11292840" cy="1752600"/>
          </a:xfrm>
          <a:prstGeom prst="rect">
            <a:avLst/>
          </a:prstGeo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Add presenter name, phone, email</a:t>
            </a:r>
          </a:p>
        </p:txBody>
      </p:sp>
      <p:grpSp>
        <p:nvGrpSpPr>
          <p:cNvPr id="22" name="Group 21" descr="2 logos&#10;Kentucky Public Health &#10;Cabinet for Health and Family Services">
            <a:extLst>
              <a:ext uri="{FF2B5EF4-FFF2-40B4-BE49-F238E27FC236}">
                <a16:creationId xmlns:a16="http://schemas.microsoft.com/office/drawing/2014/main" id="{E0F9AF5C-7C35-E789-5E04-BF6A322AEC4E}"/>
              </a:ext>
            </a:extLst>
          </p:cNvPr>
          <p:cNvGrpSpPr/>
          <p:nvPr userDrawn="1"/>
        </p:nvGrpSpPr>
        <p:grpSpPr>
          <a:xfrm>
            <a:off x="446252" y="4583903"/>
            <a:ext cx="11296168" cy="1445487"/>
            <a:chOff x="446252" y="4583903"/>
            <a:chExt cx="11296168" cy="1445486"/>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pic>
        <p:nvPicPr>
          <p:cNvPr id="2" name="PHAB Seal 1" descr="Public Health Accreditation Board logo">
            <a:extLst>
              <a:ext uri="{FF2B5EF4-FFF2-40B4-BE49-F238E27FC236}">
                <a16:creationId xmlns:a16="http://schemas.microsoft.com/office/drawing/2014/main" id="{F019506F-A68D-B9CA-F0E0-0441A9CF6544}"/>
              </a:ext>
            </a:extLst>
          </p:cNvPr>
          <p:cNvPicPr>
            <a:picLocks noChangeAspect="1"/>
          </p:cNvPicPr>
          <p:nvPr userDrawn="1"/>
        </p:nvPicPr>
        <p:blipFill>
          <a:blip r:embed="rId4"/>
          <a:stretch>
            <a:fillRect/>
          </a:stretch>
        </p:blipFill>
        <p:spPr>
          <a:xfrm>
            <a:off x="5201186" y="4465765"/>
            <a:ext cx="1789628" cy="1755648"/>
          </a:xfrm>
          <a:prstGeom prst="rect">
            <a:avLst/>
          </a:prstGeom>
        </p:spPr>
      </p:pic>
      <p:sp>
        <p:nvSpPr>
          <p:cNvPr id="4" name="Slide Number">
            <a:extLst>
              <a:ext uri="{FF2B5EF4-FFF2-40B4-BE49-F238E27FC236}">
                <a16:creationId xmlns:a16="http://schemas.microsoft.com/office/drawing/2014/main" id="{393E249F-B0F7-A6BF-987A-20B7F7F5D08F}"/>
              </a:ext>
            </a:extLst>
          </p:cNvP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942051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act Info - multiple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40634"/>
            <a:ext cx="11292840" cy="460259"/>
          </a:xfrm>
          <a:prstGeom prst="rect">
            <a:avLst/>
          </a:prstGeom>
          <a:noFill/>
        </p:spPr>
        <p:txBody>
          <a:bodyPr anchor="ctr">
            <a:normAutofit/>
          </a:bodyPr>
          <a:lstStyle>
            <a:lvl1pPr marL="0" indent="0" algn="ctr">
              <a:buNone/>
              <a:defRPr sz="2200" b="1">
                <a:solidFill>
                  <a:srgbClr val="01203D"/>
                </a:solidFill>
                <a:latin typeface="+mn-lt"/>
                <a:cs typeface="Arial" panose="020B0604020202020204" pitchFamily="34"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chfs.ky.gov/agencies/DPH</a:t>
            </a:r>
          </a:p>
        </p:txBody>
      </p:sp>
      <p:sp>
        <p:nvSpPr>
          <p:cNvPr id="12" name="Rectangle 11"/>
          <p:cNvSpPr/>
          <p:nvPr userDrawn="1"/>
        </p:nvSpPr>
        <p:spPr>
          <a:xfrm>
            <a:off x="449580" y="677008"/>
            <a:ext cx="11292840" cy="769441"/>
          </a:xfrm>
          <a:prstGeom prst="rect">
            <a:avLst/>
          </a:prstGeom>
        </p:spPr>
        <p:txBody>
          <a:bodyPr wrap="square">
            <a:spAutoFit/>
          </a:bodyPr>
          <a:lstStyle/>
          <a:p>
            <a:pPr lvl="0" algn="ctr"/>
            <a:r>
              <a:rPr lang="en-US" sz="4400" b="1" dirty="0">
                <a:solidFill>
                  <a:srgbClr val="01203D"/>
                </a:solidFill>
                <a:latin typeface="Calibri" panose="020F0502020204030204" pitchFamily="34" charset="0"/>
                <a:cs typeface="Calibri" panose="020F0502020204030204" pitchFamily="34" charset="0"/>
              </a:rPr>
              <a:t>Thank you. </a:t>
            </a:r>
          </a:p>
        </p:txBody>
      </p:sp>
      <p:sp>
        <p:nvSpPr>
          <p:cNvPr id="13" name="Text Placeholder 35"/>
          <p:cNvSpPr>
            <a:spLocks noGrp="1"/>
          </p:cNvSpPr>
          <p:nvPr>
            <p:ph type="body" sz="quarter" idx="14" hasCustomPrompt="1"/>
          </p:nvPr>
        </p:nvSpPr>
        <p:spPr>
          <a:xfrm>
            <a:off x="449580" y="1676401"/>
            <a:ext cx="5417820" cy="1752600"/>
          </a:xfrm>
          <a:prstGeom prst="rect">
            <a:avLst/>
          </a:prstGeo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Add presenter name, phone, email</a:t>
            </a:r>
          </a:p>
        </p:txBody>
      </p:sp>
      <p:grpSp>
        <p:nvGrpSpPr>
          <p:cNvPr id="22" name="Group 21" descr="2 logos&#10;Kentucky Public Health &#10;Cabinet for Health and Family Services">
            <a:extLst>
              <a:ext uri="{FF2B5EF4-FFF2-40B4-BE49-F238E27FC236}">
                <a16:creationId xmlns:a16="http://schemas.microsoft.com/office/drawing/2014/main" id="{E0F9AF5C-7C35-E789-5E04-BF6A322AEC4E}"/>
              </a:ext>
            </a:extLst>
          </p:cNvPr>
          <p:cNvGrpSpPr/>
          <p:nvPr userDrawn="1"/>
        </p:nvGrpSpPr>
        <p:grpSpPr>
          <a:xfrm>
            <a:off x="449580" y="4575025"/>
            <a:ext cx="11296168" cy="1445487"/>
            <a:chOff x="446252" y="4583903"/>
            <a:chExt cx="11296168" cy="1445486"/>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pic>
        <p:nvPicPr>
          <p:cNvPr id="2" name="PHAB Seal 1" descr="Public Health Accreditation Board logo">
            <a:extLst>
              <a:ext uri="{FF2B5EF4-FFF2-40B4-BE49-F238E27FC236}">
                <a16:creationId xmlns:a16="http://schemas.microsoft.com/office/drawing/2014/main" id="{F019506F-A68D-B9CA-F0E0-0441A9CF6544}"/>
              </a:ext>
            </a:extLst>
          </p:cNvPr>
          <p:cNvPicPr>
            <a:picLocks noChangeAspect="1"/>
          </p:cNvPicPr>
          <p:nvPr userDrawn="1"/>
        </p:nvPicPr>
        <p:blipFill>
          <a:blip r:embed="rId4"/>
          <a:stretch>
            <a:fillRect/>
          </a:stretch>
        </p:blipFill>
        <p:spPr>
          <a:xfrm>
            <a:off x="5201186" y="4465765"/>
            <a:ext cx="1789628" cy="1755648"/>
          </a:xfrm>
          <a:prstGeom prst="rect">
            <a:avLst/>
          </a:prstGeom>
        </p:spPr>
      </p:pic>
      <p:sp>
        <p:nvSpPr>
          <p:cNvPr id="4" name="Slide Number">
            <a:extLst>
              <a:ext uri="{FF2B5EF4-FFF2-40B4-BE49-F238E27FC236}">
                <a16:creationId xmlns:a16="http://schemas.microsoft.com/office/drawing/2014/main" id="{393E249F-B0F7-A6BF-987A-20B7F7F5D08F}"/>
              </a:ext>
            </a:extLst>
          </p:cNvP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
        <p:nvSpPr>
          <p:cNvPr id="3" name="Text Placeholder 35">
            <a:extLst>
              <a:ext uri="{FF2B5EF4-FFF2-40B4-BE49-F238E27FC236}">
                <a16:creationId xmlns:a16="http://schemas.microsoft.com/office/drawing/2014/main" id="{B15F38D0-272D-E78D-16E5-6093347249C1}"/>
              </a:ext>
            </a:extLst>
          </p:cNvPr>
          <p:cNvSpPr>
            <a:spLocks noGrp="1"/>
          </p:cNvSpPr>
          <p:nvPr>
            <p:ph type="body" sz="quarter" idx="16" hasCustomPrompt="1"/>
          </p:nvPr>
        </p:nvSpPr>
        <p:spPr>
          <a:xfrm>
            <a:off x="6319067" y="1693199"/>
            <a:ext cx="5417820" cy="1752600"/>
          </a:xfrm>
          <a:prstGeom prst="rect">
            <a:avLst/>
          </a:prstGeo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Add presenter name, phone, email</a:t>
            </a:r>
          </a:p>
        </p:txBody>
      </p:sp>
    </p:spTree>
    <p:extLst>
      <p:ext uri="{BB962C8B-B14F-4D97-AF65-F5344CB8AC3E}">
        <p14:creationId xmlns:p14="http://schemas.microsoft.com/office/powerpoint/2010/main" val="3940220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act Info - multiple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40634"/>
            <a:ext cx="11292840" cy="460259"/>
          </a:xfrm>
          <a:prstGeom prst="rect">
            <a:avLst/>
          </a:prstGeom>
          <a:noFill/>
        </p:spPr>
        <p:txBody>
          <a:bodyPr anchor="ctr">
            <a:normAutofit/>
          </a:bodyPr>
          <a:lstStyle>
            <a:lvl1pPr marL="0" indent="0" algn="ctr">
              <a:buNone/>
              <a:defRPr sz="2200" b="1">
                <a:solidFill>
                  <a:srgbClr val="01203D"/>
                </a:solidFill>
                <a:latin typeface="+mn-lt"/>
                <a:cs typeface="Arial" panose="020B0604020202020204" pitchFamily="34"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chfs.ky.gov/agencies/DPH</a:t>
            </a:r>
          </a:p>
        </p:txBody>
      </p:sp>
      <p:sp>
        <p:nvSpPr>
          <p:cNvPr id="12" name="Rectangle 11"/>
          <p:cNvSpPr/>
          <p:nvPr userDrawn="1"/>
        </p:nvSpPr>
        <p:spPr>
          <a:xfrm>
            <a:off x="449580" y="677008"/>
            <a:ext cx="11292840" cy="769441"/>
          </a:xfrm>
          <a:prstGeom prst="rect">
            <a:avLst/>
          </a:prstGeom>
        </p:spPr>
        <p:txBody>
          <a:bodyPr wrap="square">
            <a:spAutoFit/>
          </a:bodyPr>
          <a:lstStyle/>
          <a:p>
            <a:pPr lvl="0" algn="ctr"/>
            <a:r>
              <a:rPr lang="en-US" sz="4400" b="1" dirty="0">
                <a:solidFill>
                  <a:srgbClr val="01203D"/>
                </a:solidFill>
                <a:latin typeface="Calibri" panose="020F0502020204030204" pitchFamily="34" charset="0"/>
                <a:cs typeface="Calibri" panose="020F0502020204030204" pitchFamily="34" charset="0"/>
              </a:rPr>
              <a:t>Questions?</a:t>
            </a:r>
          </a:p>
        </p:txBody>
      </p:sp>
      <p:sp>
        <p:nvSpPr>
          <p:cNvPr id="13" name="Text Placeholder 35"/>
          <p:cNvSpPr>
            <a:spLocks noGrp="1"/>
          </p:cNvSpPr>
          <p:nvPr>
            <p:ph type="body" sz="quarter" idx="14" hasCustomPrompt="1"/>
          </p:nvPr>
        </p:nvSpPr>
        <p:spPr>
          <a:xfrm>
            <a:off x="449580" y="1676401"/>
            <a:ext cx="5417820" cy="1752600"/>
          </a:xfrm>
          <a:prstGeom prst="rect">
            <a:avLst/>
          </a:prstGeo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Add presenter name, phone, email</a:t>
            </a:r>
          </a:p>
        </p:txBody>
      </p:sp>
      <p:grpSp>
        <p:nvGrpSpPr>
          <p:cNvPr id="22" name="Group 21" descr="2 logos&#10;Kentucky Public Health &#10;Cabinet for Health and Family Services">
            <a:extLst>
              <a:ext uri="{FF2B5EF4-FFF2-40B4-BE49-F238E27FC236}">
                <a16:creationId xmlns:a16="http://schemas.microsoft.com/office/drawing/2014/main" id="{E0F9AF5C-7C35-E789-5E04-BF6A322AEC4E}"/>
              </a:ext>
            </a:extLst>
          </p:cNvPr>
          <p:cNvGrpSpPr/>
          <p:nvPr userDrawn="1"/>
        </p:nvGrpSpPr>
        <p:grpSpPr>
          <a:xfrm>
            <a:off x="449580" y="4583903"/>
            <a:ext cx="11296168" cy="1445487"/>
            <a:chOff x="446252" y="4583903"/>
            <a:chExt cx="11296168" cy="1445486"/>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pic>
        <p:nvPicPr>
          <p:cNvPr id="2" name="PHAB Seal 1" descr="Public Health Accreditation Board logo">
            <a:extLst>
              <a:ext uri="{FF2B5EF4-FFF2-40B4-BE49-F238E27FC236}">
                <a16:creationId xmlns:a16="http://schemas.microsoft.com/office/drawing/2014/main" id="{F019506F-A68D-B9CA-F0E0-0441A9CF6544}"/>
              </a:ext>
            </a:extLst>
          </p:cNvPr>
          <p:cNvPicPr>
            <a:picLocks noChangeAspect="1"/>
          </p:cNvPicPr>
          <p:nvPr userDrawn="1"/>
        </p:nvPicPr>
        <p:blipFill>
          <a:blip r:embed="rId4"/>
          <a:stretch>
            <a:fillRect/>
          </a:stretch>
        </p:blipFill>
        <p:spPr>
          <a:xfrm>
            <a:off x="5201186" y="4465765"/>
            <a:ext cx="1789628" cy="1755648"/>
          </a:xfrm>
          <a:prstGeom prst="rect">
            <a:avLst/>
          </a:prstGeom>
        </p:spPr>
      </p:pic>
      <p:sp>
        <p:nvSpPr>
          <p:cNvPr id="4" name="Slide Number">
            <a:extLst>
              <a:ext uri="{FF2B5EF4-FFF2-40B4-BE49-F238E27FC236}">
                <a16:creationId xmlns:a16="http://schemas.microsoft.com/office/drawing/2014/main" id="{393E249F-B0F7-A6BF-987A-20B7F7F5D08F}"/>
              </a:ext>
            </a:extLst>
          </p:cNvP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
        <p:nvSpPr>
          <p:cNvPr id="3" name="Text Placeholder 35">
            <a:extLst>
              <a:ext uri="{FF2B5EF4-FFF2-40B4-BE49-F238E27FC236}">
                <a16:creationId xmlns:a16="http://schemas.microsoft.com/office/drawing/2014/main" id="{B15F38D0-272D-E78D-16E5-6093347249C1}"/>
              </a:ext>
            </a:extLst>
          </p:cNvPr>
          <p:cNvSpPr>
            <a:spLocks noGrp="1"/>
          </p:cNvSpPr>
          <p:nvPr>
            <p:ph type="body" sz="quarter" idx="16" hasCustomPrompt="1"/>
          </p:nvPr>
        </p:nvSpPr>
        <p:spPr>
          <a:xfrm>
            <a:off x="6319067" y="1693199"/>
            <a:ext cx="5417820" cy="1752600"/>
          </a:xfrm>
          <a:prstGeom prst="rect">
            <a:avLst/>
          </a:prstGeo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Add presenter name, phone, email</a:t>
            </a:r>
          </a:p>
        </p:txBody>
      </p:sp>
    </p:spTree>
    <p:extLst>
      <p:ext uri="{BB962C8B-B14F-4D97-AF65-F5344CB8AC3E}">
        <p14:creationId xmlns:p14="http://schemas.microsoft.com/office/powerpoint/2010/main" val="1720315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458724" y="457201"/>
            <a:ext cx="11274552" cy="990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400" b="1" dirty="0">
                <a:solidFill>
                  <a:srgbClr val="01203D"/>
                </a:solidFill>
                <a:latin typeface="+mn-lt"/>
                <a:cs typeface="Arial" panose="020B0604020202020204" pitchFamily="34" charset="0"/>
              </a:rPr>
              <a:t>Kentucky Department for Public Health</a:t>
            </a:r>
          </a:p>
        </p:txBody>
      </p:sp>
      <p:sp>
        <p:nvSpPr>
          <p:cNvPr id="8" name="Rectangle 7"/>
          <p:cNvSpPr/>
          <p:nvPr userDrawn="1"/>
        </p:nvSpPr>
        <p:spPr>
          <a:xfrm>
            <a:off x="1524" y="1938639"/>
            <a:ext cx="12188952" cy="421562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Title 5"/>
          <p:cNvSpPr txBox="1">
            <a:spLocks/>
          </p:cNvSpPr>
          <p:nvPr userDrawn="1"/>
        </p:nvSpPr>
        <p:spPr>
          <a:xfrm>
            <a:off x="762000" y="1302379"/>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mn-lt"/>
                <a:cs typeface="Arial" panose="020B0604020202020204" pitchFamily="34" charset="0"/>
              </a:rPr>
              <a:t>About Us</a:t>
            </a:r>
          </a:p>
        </p:txBody>
      </p:sp>
      <p:sp>
        <p:nvSpPr>
          <p:cNvPr id="11" name="TextBox 10"/>
          <p:cNvSpPr txBox="1"/>
          <p:nvPr userDrawn="1"/>
        </p:nvSpPr>
        <p:spPr>
          <a:xfrm>
            <a:off x="6324599" y="2219702"/>
            <a:ext cx="5409435" cy="3724096"/>
          </a:xfrm>
          <a:prstGeom prst="rect">
            <a:avLst/>
          </a:prstGeom>
          <a:noFill/>
        </p:spPr>
        <p:txBody>
          <a:bodyPr wrap="square" rtlCol="0">
            <a:spAutoFit/>
          </a:bodyPr>
          <a:lstStyle/>
          <a:p>
            <a:pPr>
              <a:spcAft>
                <a:spcPts val="1200"/>
              </a:spcAft>
            </a:pPr>
            <a:r>
              <a:rPr lang="en-US" sz="1800" dirty="0">
                <a:latin typeface="Calibri" panose="020F0502020204030204" pitchFamily="34" charset="0"/>
                <a:cs typeface="Calibri" panose="020F0502020204030204" pitchFamily="34" charset="0"/>
              </a:rPr>
              <a:t>The Kentucky Department for Public Health (KDPH) is dedicated to improving the health and</a:t>
            </a:r>
            <a:r>
              <a:rPr lang="en-US" sz="1800" baseline="0" dirty="0">
                <a:latin typeface="Calibri" panose="020F0502020204030204" pitchFamily="34" charset="0"/>
                <a:cs typeface="Calibri" panose="020F0502020204030204" pitchFamily="34" charset="0"/>
              </a:rPr>
              <a:t> safety of Kentuckians through </a:t>
            </a:r>
            <a:r>
              <a:rPr lang="en-US" sz="1800" i="1" baseline="0" dirty="0">
                <a:latin typeface="Calibri" panose="020F0502020204030204" pitchFamily="34" charset="0"/>
                <a:cs typeface="Calibri" panose="020F0502020204030204" pitchFamily="34" charset="0"/>
              </a:rPr>
              <a:t>prevention</a:t>
            </a:r>
            <a:r>
              <a:rPr lang="en-US" sz="1800" baseline="0" dirty="0">
                <a:latin typeface="Calibri" panose="020F0502020204030204" pitchFamily="34" charset="0"/>
                <a:cs typeface="Calibri" panose="020F0502020204030204" pitchFamily="34" charset="0"/>
              </a:rPr>
              <a:t>, </a:t>
            </a:r>
            <a:r>
              <a:rPr lang="en-US" sz="1800" i="1" baseline="0" dirty="0">
                <a:latin typeface="Calibri" panose="020F0502020204030204" pitchFamily="34" charset="0"/>
                <a:cs typeface="Calibri" panose="020F0502020204030204" pitchFamily="34" charset="0"/>
              </a:rPr>
              <a:t>promotion</a:t>
            </a:r>
            <a:r>
              <a:rPr lang="en-US" sz="1800" baseline="0" dirty="0">
                <a:latin typeface="Calibri" panose="020F0502020204030204" pitchFamily="34" charset="0"/>
                <a:cs typeface="Calibri" panose="020F0502020204030204" pitchFamily="34" charset="0"/>
              </a:rPr>
              <a:t>, and </a:t>
            </a:r>
            <a:r>
              <a:rPr lang="en-US" sz="1800" i="1" baseline="0" dirty="0">
                <a:latin typeface="Calibri" panose="020F0502020204030204" pitchFamily="34" charset="0"/>
                <a:cs typeface="Calibri" panose="020F0502020204030204" pitchFamily="34" charset="0"/>
              </a:rPr>
              <a:t>protection</a:t>
            </a:r>
            <a:r>
              <a:rPr lang="en-US" sz="1800" baseline="0" dirty="0">
                <a:latin typeface="Calibri" panose="020F0502020204030204" pitchFamily="34" charset="0"/>
                <a:cs typeface="Calibri" panose="020F0502020204030204" pitchFamily="34" charset="0"/>
              </a:rPr>
              <a:t>.</a:t>
            </a:r>
          </a:p>
          <a:p>
            <a:pPr>
              <a:spcAft>
                <a:spcPts val="1200"/>
              </a:spcAft>
            </a:pPr>
            <a:r>
              <a:rPr lang="en-US" sz="1800" baseline="0" dirty="0">
                <a:latin typeface="Calibri" panose="020F0502020204030204" pitchFamily="34" charset="0"/>
                <a:cs typeface="Calibri" panose="020F0502020204030204" pitchFamily="34" charset="0"/>
              </a:rPr>
              <a:t>As a major part of the Cabinet for Health and Family Services, KDPH provides guidance and support for health departments in all 120 counties.</a:t>
            </a:r>
          </a:p>
          <a:p>
            <a:pPr>
              <a:spcAft>
                <a:spcPts val="1200"/>
              </a:spcAft>
            </a:pPr>
            <a:r>
              <a:rPr lang="en-US" sz="1800" baseline="0" dirty="0">
                <a:latin typeface="Calibri" panose="020F0502020204030204" pitchFamily="34" charset="0"/>
                <a:cs typeface="Calibri" panose="020F0502020204030204" pitchFamily="34" charset="0"/>
              </a:rPr>
              <a:t>Serving as Kentucky’s dedicated public health resource, KDPH is responsible for identifying and allocating resources to communities and public health institutions to prevent and protect against diseases, outbreaks, and hazards statewide. </a:t>
            </a:r>
            <a:endParaRPr lang="en-US" sz="1800" dirty="0">
              <a:latin typeface="Calibri" panose="020F0502020204030204" pitchFamily="34" charset="0"/>
              <a:cs typeface="Calibri" panose="020F0502020204030204" pitchFamily="34" charset="0"/>
            </a:endParaRPr>
          </a:p>
        </p:txBody>
      </p:sp>
      <p:sp>
        <p:nvSpPr>
          <p:cNvPr id="46" name="Rectangle 45"/>
          <p:cNvSpPr/>
          <p:nvPr userDrawn="1"/>
        </p:nvSpPr>
        <p:spPr>
          <a:xfrm>
            <a:off x="1524" y="1880474"/>
            <a:ext cx="12188952"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a:p>
        </p:txBody>
      </p:sp>
      <p:sp>
        <p:nvSpPr>
          <p:cNvPr id="49" name="Rectangle 48"/>
          <p:cNvSpPr/>
          <p:nvPr userDrawn="1"/>
        </p:nvSpPr>
        <p:spPr>
          <a:xfrm>
            <a:off x="1524" y="6154266"/>
            <a:ext cx="12188952"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a:p>
        </p:txBody>
      </p:sp>
      <p:grpSp>
        <p:nvGrpSpPr>
          <p:cNvPr id="5" name="Group 4" descr="Kentucky Public Health logo"/>
          <p:cNvGrpSpPr/>
          <p:nvPr userDrawn="1"/>
        </p:nvGrpSpPr>
        <p:grpSpPr>
          <a:xfrm>
            <a:off x="801014" y="2132972"/>
            <a:ext cx="4747583" cy="2133080"/>
            <a:chOff x="418307" y="2831610"/>
            <a:chExt cx="5196308" cy="2275412"/>
          </a:xfrm>
        </p:grpSpPr>
        <p:sp>
          <p:nvSpPr>
            <p:cNvPr id="17" name="Oval 16"/>
            <p:cNvSpPr/>
            <p:nvPr userDrawn="1"/>
          </p:nvSpPr>
          <p:spPr>
            <a:xfrm>
              <a:off x="2519465" y="3083669"/>
              <a:ext cx="972766" cy="924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7" y="2831610"/>
              <a:ext cx="5196308" cy="2275412"/>
            </a:xfrm>
            <a:prstGeom prst="rect">
              <a:avLst/>
            </a:prstGeom>
          </p:spPr>
        </p:pic>
      </p:grpSp>
      <p:pic>
        <p:nvPicPr>
          <p:cNvPr id="7" name="Picture 6" descr="Public Health Accreditation Board logo">
            <a:extLst>
              <a:ext uri="{FF2B5EF4-FFF2-40B4-BE49-F238E27FC236}">
                <a16:creationId xmlns:a16="http://schemas.microsoft.com/office/drawing/2014/main" id="{C3A0E324-46C4-1AFE-AB23-81744B9DA971}"/>
              </a:ext>
            </a:extLst>
          </p:cNvPr>
          <p:cNvPicPr>
            <a:picLocks noChangeAspect="1"/>
          </p:cNvPicPr>
          <p:nvPr userDrawn="1"/>
        </p:nvPicPr>
        <p:blipFill rotWithShape="1">
          <a:blip r:embed="rId3"/>
          <a:srcRect l="2771" t="1858" r="2869" b="1969"/>
          <a:stretch/>
        </p:blipFill>
        <p:spPr>
          <a:xfrm>
            <a:off x="2397450" y="4403101"/>
            <a:ext cx="1554707" cy="1554480"/>
          </a:xfrm>
          <a:prstGeom prst="ellipse">
            <a:avLst/>
          </a:prstGeom>
        </p:spPr>
      </p:pic>
      <p:sp>
        <p:nvSpPr>
          <p:cNvPr id="2" name="Slide Number">
            <a:extLst>
              <a:ext uri="{FF2B5EF4-FFF2-40B4-BE49-F238E27FC236}">
                <a16:creationId xmlns:a16="http://schemas.microsoft.com/office/drawing/2014/main" id="{7292CDC2-92A4-79EB-B317-1270783254D6}"/>
              </a:ext>
            </a:extLst>
          </p:cNvP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936016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extLst>
    <p:ext uri="{DCECCB84-F9BA-43D5-87BE-67443E8EF086}">
      <p15:sldGuideLst xmlns:p15="http://schemas.microsoft.com/office/powerpoint/2012/main">
        <p15:guide id="1" orient="horz" pos="1392"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449580" y="457201"/>
            <a:ext cx="11274552" cy="990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400" b="1" dirty="0">
                <a:solidFill>
                  <a:srgbClr val="01203D"/>
                </a:solidFill>
                <a:latin typeface="+mn-lt"/>
                <a:cs typeface="Arial" panose="020B0604020202020204" pitchFamily="34" charset="0"/>
              </a:rPr>
              <a:t>Kentucky Department for Public Health</a:t>
            </a:r>
          </a:p>
        </p:txBody>
      </p:sp>
      <p:sp>
        <p:nvSpPr>
          <p:cNvPr id="8" name="Rectangle 7"/>
          <p:cNvSpPr/>
          <p:nvPr userDrawn="1"/>
        </p:nvSpPr>
        <p:spPr>
          <a:xfrm>
            <a:off x="0" y="1938641"/>
            <a:ext cx="12192000" cy="20495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Title 5"/>
          <p:cNvSpPr txBox="1">
            <a:spLocks/>
          </p:cNvSpPr>
          <p:nvPr userDrawn="1"/>
        </p:nvSpPr>
        <p:spPr>
          <a:xfrm>
            <a:off x="467868" y="1308600"/>
            <a:ext cx="11256264"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200" b="0" dirty="0">
                <a:solidFill>
                  <a:srgbClr val="01203D"/>
                </a:solidFill>
                <a:latin typeface="+mn-lt"/>
                <a:cs typeface="Arial" panose="020B0604020202020204" pitchFamily="34" charset="0"/>
              </a:rPr>
              <a:t>Mission and Vision in Action</a:t>
            </a:r>
          </a:p>
        </p:txBody>
      </p:sp>
      <p:sp>
        <p:nvSpPr>
          <p:cNvPr id="11" name="TextBox 10"/>
          <p:cNvSpPr txBox="1"/>
          <p:nvPr userDrawn="1"/>
        </p:nvSpPr>
        <p:spPr>
          <a:xfrm>
            <a:off x="6096000" y="2312436"/>
            <a:ext cx="5655014" cy="1015663"/>
          </a:xfrm>
          <a:prstGeom prst="rect">
            <a:avLst/>
          </a:prstGeom>
          <a:noFill/>
        </p:spPr>
        <p:txBody>
          <a:bodyPr wrap="square" rtlCol="0">
            <a:spAutoFit/>
          </a:bodyPr>
          <a:lstStyle/>
          <a:p>
            <a:r>
              <a:rPr lang="en-US" sz="2000" dirty="0">
                <a:latin typeface="+mn-lt"/>
                <a:cs typeface="Arial" panose="020B0604020202020204" pitchFamily="34" charset="0"/>
              </a:rPr>
              <a:t>Our mission is to improve the health and safety of people in Kentucky through prevention, promotion and protection.</a:t>
            </a:r>
          </a:p>
        </p:txBody>
      </p:sp>
      <p:sp>
        <p:nvSpPr>
          <p:cNvPr id="12" name="Rectangle 11"/>
          <p:cNvSpPr/>
          <p:nvPr userDrawn="1"/>
        </p:nvSpPr>
        <p:spPr>
          <a:xfrm>
            <a:off x="457203" y="2281658"/>
            <a:ext cx="5410198" cy="1077218"/>
          </a:xfrm>
          <a:prstGeom prst="rect">
            <a:avLst/>
          </a:prstGeom>
        </p:spPr>
        <p:txBody>
          <a:bodyPr wrap="square">
            <a:spAutoFit/>
          </a:bodyPr>
          <a:lstStyle/>
          <a:p>
            <a:pPr algn="r"/>
            <a:r>
              <a:rPr lang="en-US" sz="3200" b="0" dirty="0">
                <a:solidFill>
                  <a:srgbClr val="01203D"/>
                </a:solidFill>
                <a:latin typeface="+mn-lt"/>
                <a:cs typeface="Arial" panose="020B0604020202020204" pitchFamily="34" charset="0"/>
              </a:rPr>
              <a:t>Healthier People, </a:t>
            </a:r>
            <a:br>
              <a:rPr lang="en-US" sz="3200" b="0" dirty="0">
                <a:solidFill>
                  <a:srgbClr val="01203D"/>
                </a:solidFill>
                <a:latin typeface="+mn-lt"/>
                <a:cs typeface="Arial" panose="020B0604020202020204" pitchFamily="34" charset="0"/>
              </a:rPr>
            </a:br>
            <a:r>
              <a:rPr lang="en-US" sz="3200" b="0" dirty="0">
                <a:solidFill>
                  <a:srgbClr val="01203D"/>
                </a:solidFill>
                <a:latin typeface="+mn-lt"/>
                <a:cs typeface="Arial" panose="020B0604020202020204" pitchFamily="34" charset="0"/>
              </a:rPr>
              <a:t>Healthier Communities.</a:t>
            </a:r>
          </a:p>
        </p:txBody>
      </p:sp>
      <p:grpSp>
        <p:nvGrpSpPr>
          <p:cNvPr id="3" name="Group 2">
            <a:extLst>
              <a:ext uri="{FF2B5EF4-FFF2-40B4-BE49-F238E27FC236}">
                <a16:creationId xmlns:a16="http://schemas.microsoft.com/office/drawing/2014/main" id="{D3A96BC8-AC66-809E-5D6C-9C7E722D2AAD}"/>
              </a:ext>
            </a:extLst>
          </p:cNvPr>
          <p:cNvGrpSpPr/>
          <p:nvPr userDrawn="1"/>
        </p:nvGrpSpPr>
        <p:grpSpPr>
          <a:xfrm>
            <a:off x="1817085" y="3698280"/>
            <a:ext cx="8557830" cy="578875"/>
            <a:chOff x="2011721" y="3698280"/>
            <a:chExt cx="8557830" cy="578875"/>
          </a:xfrm>
        </p:grpSpPr>
        <p:sp>
          <p:nvSpPr>
            <p:cNvPr id="14" name="Pentagon 13"/>
            <p:cNvSpPr/>
            <p:nvPr userDrawn="1"/>
          </p:nvSpPr>
          <p:spPr>
            <a:xfrm>
              <a:off x="7524599" y="3698280"/>
              <a:ext cx="3044952"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62BCF0"/>
                </a:solidFill>
              </a:endParaRPr>
            </a:p>
          </p:txBody>
        </p:sp>
        <p:sp>
          <p:nvSpPr>
            <p:cNvPr id="15" name="Pentagon 14"/>
            <p:cNvSpPr/>
            <p:nvPr userDrawn="1"/>
          </p:nvSpPr>
          <p:spPr>
            <a:xfrm>
              <a:off x="4768583" y="3698280"/>
              <a:ext cx="3044952"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2011721" y="3698280"/>
              <a:ext cx="3044952"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2784767" y="3795907"/>
              <a:ext cx="1538587" cy="369332"/>
            </a:xfrm>
            <a:prstGeom prst="rect">
              <a:avLst/>
            </a:prstGeom>
            <a:noFill/>
          </p:spPr>
          <p:txBody>
            <a:bodyPr wrap="square" rtlCol="0">
              <a:spAutoFit/>
            </a:bodyPr>
            <a:lstStyle/>
            <a:p>
              <a:pPr algn="ctr"/>
              <a:r>
                <a:rPr lang="en-US" sz="1800" b="1" dirty="0">
                  <a:solidFill>
                    <a:srgbClr val="01203D"/>
                  </a:solidFill>
                  <a:latin typeface="+mn-lt"/>
                  <a:cs typeface="Arial" panose="020B0604020202020204" pitchFamily="34" charset="0"/>
                </a:rPr>
                <a:t>Prevention</a:t>
              </a:r>
            </a:p>
          </p:txBody>
        </p:sp>
        <p:sp>
          <p:nvSpPr>
            <p:cNvPr id="18" name="TextBox 17"/>
            <p:cNvSpPr txBox="1"/>
            <p:nvPr userDrawn="1"/>
          </p:nvSpPr>
          <p:spPr>
            <a:xfrm>
              <a:off x="8279895" y="3795908"/>
              <a:ext cx="1512451" cy="369332"/>
            </a:xfrm>
            <a:prstGeom prst="rect">
              <a:avLst/>
            </a:prstGeom>
            <a:noFill/>
          </p:spPr>
          <p:txBody>
            <a:bodyPr wrap="square" rtlCol="0">
              <a:spAutoFit/>
            </a:bodyPr>
            <a:lstStyle/>
            <a:p>
              <a:pPr algn="ctr"/>
              <a:r>
                <a:rPr lang="en-US" sz="1800" b="1" dirty="0">
                  <a:solidFill>
                    <a:srgbClr val="01203D"/>
                  </a:solidFill>
                  <a:latin typeface="+mn-lt"/>
                  <a:cs typeface="Arial" panose="020B0604020202020204" pitchFamily="34" charset="0"/>
                </a:rPr>
                <a:t>Protection</a:t>
              </a:r>
            </a:p>
          </p:txBody>
        </p:sp>
        <p:sp>
          <p:nvSpPr>
            <p:cNvPr id="19" name="TextBox 18"/>
            <p:cNvSpPr txBox="1"/>
            <p:nvPr userDrawn="1"/>
          </p:nvSpPr>
          <p:spPr>
            <a:xfrm>
              <a:off x="5502987" y="3795908"/>
              <a:ext cx="1590713" cy="369332"/>
            </a:xfrm>
            <a:prstGeom prst="rect">
              <a:avLst/>
            </a:prstGeom>
            <a:noFill/>
          </p:spPr>
          <p:txBody>
            <a:bodyPr wrap="square" rtlCol="0">
              <a:spAutoFit/>
            </a:bodyPr>
            <a:lstStyle/>
            <a:p>
              <a:pPr algn="ctr"/>
              <a:r>
                <a:rPr lang="en-US" sz="1800" b="1" dirty="0">
                  <a:solidFill>
                    <a:schemeClr val="bg1"/>
                  </a:solidFill>
                  <a:latin typeface="+mn-lt"/>
                  <a:ea typeface="Batang" panose="02030600000101010101" pitchFamily="18" charset="-127"/>
                  <a:cs typeface="Arial" panose="020B0604020202020204" pitchFamily="34" charset="0"/>
                </a:rPr>
                <a:t>Promotion</a:t>
              </a:r>
            </a:p>
          </p:txBody>
        </p:sp>
      </p:grpSp>
      <p:sp>
        <p:nvSpPr>
          <p:cNvPr id="23" name="TextBox 22"/>
          <p:cNvSpPr txBox="1"/>
          <p:nvPr userDrawn="1"/>
        </p:nvSpPr>
        <p:spPr>
          <a:xfrm>
            <a:off x="4995899" y="4635681"/>
            <a:ext cx="2675068" cy="1247714"/>
          </a:xfrm>
          <a:prstGeom prst="rect">
            <a:avLst/>
          </a:prstGeom>
          <a:noFill/>
        </p:spPr>
        <p:txBody>
          <a:bodyPr wrap="square" rtlCol="0">
            <a:spAutoFit/>
          </a:bodyPr>
          <a:lstStyle/>
          <a:p>
            <a:pPr marL="0" marR="0" lvl="0" indent="0" algn="l" defTabSz="914377" rtl="0" eaLnBrk="1" fontAlgn="auto" latinLnBrk="0" hangingPunct="1">
              <a:lnSpc>
                <a:spcPct val="80000"/>
              </a:lnSpc>
              <a:spcBef>
                <a:spcPts val="0"/>
              </a:spcBef>
              <a:spcAft>
                <a:spcPts val="1200"/>
              </a:spcAft>
              <a:buClrTx/>
              <a:buSzTx/>
              <a:buFontTx/>
              <a:buNone/>
              <a:tabLst/>
              <a:defRPr/>
            </a:pPr>
            <a:r>
              <a:rPr lang="en-US" sz="1400" dirty="0">
                <a:latin typeface="Calibri" panose="020F0502020204030204" pitchFamily="34" charset="0"/>
                <a:cs typeface="Calibri" panose="020F0502020204030204" pitchFamily="34" charset="0"/>
              </a:rPr>
              <a:t>Immunizations</a:t>
            </a:r>
          </a:p>
          <a:p>
            <a:pPr algn="l">
              <a:lnSpc>
                <a:spcPct val="80000"/>
              </a:lnSpc>
              <a:spcAft>
                <a:spcPts val="1200"/>
              </a:spcAft>
            </a:pPr>
            <a:r>
              <a:rPr lang="en-US" sz="1400" dirty="0">
                <a:latin typeface="Calibri" panose="020F0502020204030204" pitchFamily="34" charset="0"/>
                <a:cs typeface="Calibri" panose="020F0502020204030204" pitchFamily="34" charset="0"/>
              </a:rPr>
              <a:t>KEIS</a:t>
            </a:r>
          </a:p>
          <a:p>
            <a:pPr marL="0" marR="0" lvl="0" indent="0" algn="l" defTabSz="914377" rtl="0" eaLnBrk="1" fontAlgn="auto" latinLnBrk="0" hangingPunct="1">
              <a:lnSpc>
                <a:spcPct val="80000"/>
              </a:lnSpc>
              <a:spcBef>
                <a:spcPts val="0"/>
              </a:spcBef>
              <a:spcAft>
                <a:spcPts val="1200"/>
              </a:spcAft>
              <a:buClrTx/>
              <a:buSzTx/>
              <a:buFontTx/>
              <a:buNone/>
              <a:tabLst/>
              <a:defRPr/>
            </a:pPr>
            <a:r>
              <a:rPr lang="en-US" sz="1400" dirty="0">
                <a:latin typeface="Calibri" panose="020F0502020204030204" pitchFamily="34" charset="0"/>
                <a:cs typeface="Calibri" panose="020F0502020204030204" pitchFamily="34" charset="0"/>
              </a:rPr>
              <a:t>Mobile Harm Reduction</a:t>
            </a:r>
          </a:p>
          <a:p>
            <a:pPr marL="0" marR="0" lvl="0" indent="0" algn="l" defTabSz="914377" rtl="0" eaLnBrk="1" fontAlgn="auto" latinLnBrk="0" hangingPunct="1">
              <a:lnSpc>
                <a:spcPct val="80000"/>
              </a:lnSpc>
              <a:spcBef>
                <a:spcPts val="0"/>
              </a:spcBef>
              <a:spcAft>
                <a:spcPts val="1200"/>
              </a:spcAft>
              <a:buClrTx/>
              <a:buSzTx/>
              <a:buFontTx/>
              <a:buNone/>
              <a:tabLst/>
              <a:defRPr/>
            </a:pPr>
            <a:r>
              <a:rPr lang="en-US" sz="1400" dirty="0">
                <a:latin typeface="Calibri" panose="020F0502020204030204" pitchFamily="34" charset="0"/>
                <a:cs typeface="Calibri" panose="020F0502020204030204" pitchFamily="34" charset="0"/>
              </a:rPr>
              <a:t>Newborn Screening</a:t>
            </a:r>
          </a:p>
        </p:txBody>
      </p:sp>
      <p:sp>
        <p:nvSpPr>
          <p:cNvPr id="24" name="TextBox 23"/>
          <p:cNvSpPr txBox="1"/>
          <p:nvPr userDrawn="1"/>
        </p:nvSpPr>
        <p:spPr>
          <a:xfrm>
            <a:off x="2215993" y="4632833"/>
            <a:ext cx="2748883" cy="1247714"/>
          </a:xfrm>
          <a:prstGeom prst="rect">
            <a:avLst/>
          </a:prstGeom>
          <a:noFill/>
        </p:spPr>
        <p:txBody>
          <a:bodyPr wrap="square" rtlCol="0">
            <a:spAutoFit/>
          </a:bodyPr>
          <a:lstStyle/>
          <a:p>
            <a:pPr marL="0" marR="0" lvl="0" indent="0" algn="l" defTabSz="914377" rtl="0" eaLnBrk="1" fontAlgn="auto" latinLnBrk="0" hangingPunct="1">
              <a:lnSpc>
                <a:spcPct val="80000"/>
              </a:lnSpc>
              <a:spcBef>
                <a:spcPts val="0"/>
              </a:spcBef>
              <a:spcAft>
                <a:spcPts val="1200"/>
              </a:spcAft>
              <a:buClrTx/>
              <a:buSzTx/>
              <a:buFontTx/>
              <a:buNone/>
              <a:tabLst/>
              <a:defRPr/>
            </a:pPr>
            <a:r>
              <a:rPr lang="en-US" sz="1400" dirty="0">
                <a:latin typeface="Calibri" panose="020F0502020204030204" pitchFamily="34" charset="0"/>
                <a:cs typeface="Calibri" panose="020F0502020204030204" pitchFamily="34" charset="0"/>
              </a:rPr>
              <a:t>Diabetes Prevention</a:t>
            </a:r>
          </a:p>
          <a:p>
            <a:pPr marL="0" marR="0" lvl="0" indent="0" algn="l" defTabSz="914377" rtl="0" eaLnBrk="1" fontAlgn="auto" latinLnBrk="0" hangingPunct="1">
              <a:lnSpc>
                <a:spcPct val="80000"/>
              </a:lnSpc>
              <a:spcBef>
                <a:spcPts val="0"/>
              </a:spcBef>
              <a:spcAft>
                <a:spcPts val="1200"/>
              </a:spcAft>
              <a:buClrTx/>
              <a:buSzTx/>
              <a:buFontTx/>
              <a:buNone/>
              <a:tabLst/>
              <a:defRPr/>
            </a:pPr>
            <a:r>
              <a:rPr lang="en-US" sz="1400" dirty="0">
                <a:latin typeface="Calibri" panose="020F0502020204030204" pitchFamily="34" charset="0"/>
                <a:cs typeface="Calibri" panose="020F0502020204030204" pitchFamily="34" charset="0"/>
              </a:rPr>
              <a:t>Disease Surveillance</a:t>
            </a:r>
          </a:p>
          <a:p>
            <a:pPr marL="0" marR="0" lvl="0" indent="0" algn="l" defTabSz="914377" rtl="0" eaLnBrk="1" fontAlgn="auto" latinLnBrk="0" hangingPunct="1">
              <a:lnSpc>
                <a:spcPct val="80000"/>
              </a:lnSpc>
              <a:spcBef>
                <a:spcPts val="0"/>
              </a:spcBef>
              <a:spcAft>
                <a:spcPts val="1200"/>
              </a:spcAft>
              <a:buClrTx/>
              <a:buSzTx/>
              <a:buFontTx/>
              <a:buNone/>
              <a:tabLst/>
              <a:defRPr/>
            </a:pPr>
            <a:r>
              <a:rPr lang="en-US" sz="1400" dirty="0">
                <a:latin typeface="Calibri" panose="020F0502020204030204" pitchFamily="34" charset="0"/>
                <a:cs typeface="Calibri" panose="020F0502020204030204" pitchFamily="34" charset="0"/>
              </a:rPr>
              <a:t>Environmental Inspections</a:t>
            </a:r>
          </a:p>
          <a:p>
            <a:pPr algn="l">
              <a:lnSpc>
                <a:spcPct val="80000"/>
              </a:lnSpc>
              <a:spcAft>
                <a:spcPts val="1200"/>
              </a:spcAft>
            </a:pPr>
            <a:r>
              <a:rPr lang="en-US" sz="1400" dirty="0">
                <a:latin typeface="Calibri" panose="020F0502020204030204" pitchFamily="34" charset="0"/>
                <a:cs typeface="Calibri" panose="020F0502020204030204" pitchFamily="34" charset="0"/>
              </a:rPr>
              <a:t>HANDS</a:t>
            </a:r>
          </a:p>
        </p:txBody>
      </p:sp>
      <p:sp>
        <p:nvSpPr>
          <p:cNvPr id="25" name="TextBox 24"/>
          <p:cNvSpPr txBox="1"/>
          <p:nvPr userDrawn="1"/>
        </p:nvSpPr>
        <p:spPr>
          <a:xfrm>
            <a:off x="7738261" y="4635682"/>
            <a:ext cx="3598401" cy="1247714"/>
          </a:xfrm>
          <a:prstGeom prst="rect">
            <a:avLst/>
          </a:prstGeom>
          <a:noFill/>
        </p:spPr>
        <p:txBody>
          <a:bodyPr wrap="square" rtlCol="0">
            <a:spAutoFit/>
          </a:bodyPr>
          <a:lstStyle/>
          <a:p>
            <a:pPr algn="l">
              <a:lnSpc>
                <a:spcPct val="80000"/>
              </a:lnSpc>
              <a:spcAft>
                <a:spcPts val="1200"/>
              </a:spcAft>
            </a:pPr>
            <a:r>
              <a:rPr lang="en-US" sz="1400" dirty="0">
                <a:latin typeface="Calibri" panose="020F0502020204030204" pitchFamily="34" charset="0"/>
                <a:cs typeface="Calibri" panose="020F0502020204030204" pitchFamily="34" charset="0"/>
              </a:rPr>
              <a:t>Prescription Assistance</a:t>
            </a:r>
          </a:p>
          <a:p>
            <a:pPr algn="l">
              <a:lnSpc>
                <a:spcPct val="80000"/>
              </a:lnSpc>
              <a:spcAft>
                <a:spcPts val="1200"/>
              </a:spcAft>
            </a:pPr>
            <a:r>
              <a:rPr lang="en-US" sz="1400" dirty="0">
                <a:latin typeface="Calibri" panose="020F0502020204030204" pitchFamily="34" charset="0"/>
                <a:cs typeface="Calibri" panose="020F0502020204030204" pitchFamily="34" charset="0"/>
              </a:rPr>
              <a:t>Public Health Disaster Preparedness</a:t>
            </a:r>
          </a:p>
          <a:p>
            <a:pPr marL="0" marR="0" lvl="0" indent="0" algn="l" defTabSz="914377" rtl="0" eaLnBrk="1" fontAlgn="auto" latinLnBrk="0" hangingPunct="1">
              <a:lnSpc>
                <a:spcPct val="80000"/>
              </a:lnSpc>
              <a:spcBef>
                <a:spcPts val="0"/>
              </a:spcBef>
              <a:spcAft>
                <a:spcPts val="1200"/>
              </a:spcAft>
              <a:buClrTx/>
              <a:buSzTx/>
              <a:buFontTx/>
              <a:buNone/>
              <a:tabLst/>
              <a:defRPr/>
            </a:pPr>
            <a:r>
              <a:rPr lang="en-US" sz="1400" dirty="0">
                <a:latin typeface="Calibri" panose="020F0502020204030204" pitchFamily="34" charset="0"/>
                <a:cs typeface="Calibri" panose="020F0502020204030204" pitchFamily="34" charset="0"/>
              </a:rPr>
              <a:t>Smoking Cessation</a:t>
            </a:r>
          </a:p>
          <a:p>
            <a:pPr algn="l">
              <a:lnSpc>
                <a:spcPct val="80000"/>
              </a:lnSpc>
              <a:spcAft>
                <a:spcPts val="1200"/>
              </a:spcAft>
            </a:pPr>
            <a:r>
              <a:rPr lang="en-US" sz="1400" dirty="0">
                <a:latin typeface="Calibri" panose="020F0502020204030204" pitchFamily="34" charset="0"/>
                <a:cs typeface="Calibri" panose="020F0502020204030204" pitchFamily="34" charset="0"/>
              </a:rPr>
              <a:t>WIC</a:t>
            </a:r>
          </a:p>
        </p:txBody>
      </p:sp>
      <p:cxnSp>
        <p:nvCxnSpPr>
          <p:cNvPr id="5" name="Straight Connector 4">
            <a:extLst>
              <a:ext uri="{FF2B5EF4-FFF2-40B4-BE49-F238E27FC236}">
                <a16:creationId xmlns:a16="http://schemas.microsoft.com/office/drawing/2014/main" id="{11446A55-4720-4A92-9EBE-3363A8E88D24}"/>
              </a:ext>
            </a:extLst>
          </p:cNvPr>
          <p:cNvCxnSpPr/>
          <p:nvPr userDrawn="1"/>
        </p:nvCxnSpPr>
        <p:spPr>
          <a:xfrm>
            <a:off x="1995055"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B30DA4F-25DD-486B-8587-34A50118C517}"/>
              </a:ext>
            </a:extLst>
          </p:cNvPr>
          <p:cNvCxnSpPr/>
          <p:nvPr userDrawn="1"/>
        </p:nvCxnSpPr>
        <p:spPr>
          <a:xfrm>
            <a:off x="4774784"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E146C62-80D5-4698-9C9A-86FAB6AA17E0}"/>
              </a:ext>
            </a:extLst>
          </p:cNvPr>
          <p:cNvCxnSpPr/>
          <p:nvPr userDrawn="1"/>
        </p:nvCxnSpPr>
        <p:spPr>
          <a:xfrm>
            <a:off x="7524599" y="4570889"/>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Slide Number">
            <a:extLst>
              <a:ext uri="{FF2B5EF4-FFF2-40B4-BE49-F238E27FC236}">
                <a16:creationId xmlns:a16="http://schemas.microsoft.com/office/drawing/2014/main" id="{7CD2BFC8-886F-7022-9C8F-CE9AE47FC43B}"/>
              </a:ext>
            </a:extLst>
          </p:cNvP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474348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extLst>
    <p:ext uri="{DCECCB84-F9BA-43D5-87BE-67443E8EF086}">
      <p15:sldGuideLst xmlns:p15="http://schemas.microsoft.com/office/powerpoint/2012/main">
        <p15:guide id="1" pos="1248" userDrawn="1">
          <p15:clr>
            <a:srgbClr val="FBAE40"/>
          </p15:clr>
        </p15:guide>
        <p15:guide id="2" orient="horz" pos="3288" userDrawn="1">
          <p15:clr>
            <a:srgbClr val="FBAE40"/>
          </p15:clr>
        </p15:guide>
        <p15:guide id="3" orient="horz" pos="3936" userDrawn="1">
          <p15:clr>
            <a:srgbClr val="FBAE40"/>
          </p15:clr>
        </p15:guide>
        <p15:guide id="4" pos="3000" userDrawn="1">
          <p15:clr>
            <a:srgbClr val="FBAE40"/>
          </p15:clr>
        </p15:guide>
        <p15:guide id="5" pos="4728" userDrawn="1">
          <p15:clr>
            <a:srgbClr val="FBAE40"/>
          </p15:clr>
        </p15:guide>
        <p15:guide id="6" pos="2232" userDrawn="1">
          <p15:clr>
            <a:srgbClr val="FBAE40"/>
          </p15:clr>
        </p15:guide>
        <p15:guide id="7" pos="3960" userDrawn="1">
          <p15:clr>
            <a:srgbClr val="FBAE40"/>
          </p15:clr>
        </p15:guide>
        <p15:guide id="8" pos="5688" userDrawn="1">
          <p15:clr>
            <a:srgbClr val="FBAE40"/>
          </p15:clr>
        </p15:guide>
        <p15:guide id="9" orient="horz" pos="17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10" name="Rectangle 9"/>
          <p:cNvSpPr/>
          <p:nvPr userDrawn="1"/>
        </p:nvSpPr>
        <p:spPr>
          <a:xfrm>
            <a:off x="0" y="-5713"/>
            <a:ext cx="4069080" cy="63640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itle 5"/>
          <p:cNvSpPr txBox="1">
            <a:spLocks/>
          </p:cNvSpPr>
          <p:nvPr userDrawn="1"/>
        </p:nvSpPr>
        <p:spPr>
          <a:xfrm>
            <a:off x="301835" y="2885732"/>
            <a:ext cx="3355768"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mn-lt"/>
                <a:cs typeface="Arial" panose="020B0604020202020204" pitchFamily="34" charset="0"/>
              </a:rPr>
              <a:t>Organizational Chart</a:t>
            </a:r>
          </a:p>
        </p:txBody>
      </p:sp>
      <p:sp>
        <p:nvSpPr>
          <p:cNvPr id="31" name="Title 5"/>
          <p:cNvSpPr txBox="1">
            <a:spLocks/>
          </p:cNvSpPr>
          <p:nvPr userDrawn="1"/>
        </p:nvSpPr>
        <p:spPr>
          <a:xfrm>
            <a:off x="308004" y="469892"/>
            <a:ext cx="3359538" cy="19353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1" dirty="0">
                <a:solidFill>
                  <a:srgbClr val="01203D"/>
                </a:solidFill>
                <a:latin typeface="+mn-lt"/>
                <a:cs typeface="Arial" panose="020B0604020202020204" pitchFamily="34" charset="0"/>
              </a:rPr>
              <a:t>Kentucky Department for</a:t>
            </a:r>
            <a:br>
              <a:rPr lang="en-US" sz="3600" b="1" dirty="0">
                <a:solidFill>
                  <a:srgbClr val="01203D"/>
                </a:solidFill>
                <a:latin typeface="+mn-lt"/>
                <a:cs typeface="Arial" panose="020B0604020202020204" pitchFamily="34" charset="0"/>
              </a:rPr>
            </a:br>
            <a:r>
              <a:rPr lang="en-US" sz="3600" b="1" dirty="0">
                <a:solidFill>
                  <a:srgbClr val="01203D"/>
                </a:solidFill>
                <a:latin typeface="+mn-lt"/>
                <a:cs typeface="Arial" panose="020B0604020202020204" pitchFamily="34" charset="0"/>
              </a:rPr>
              <a:t>Public Health</a:t>
            </a:r>
          </a:p>
        </p:txBody>
      </p:sp>
      <p:sp>
        <p:nvSpPr>
          <p:cNvPr id="2" name="Rectangle 1">
            <a:extLst>
              <a:ext uri="{FF2B5EF4-FFF2-40B4-BE49-F238E27FC236}">
                <a16:creationId xmlns:a16="http://schemas.microsoft.com/office/drawing/2014/main" id="{E52F02EA-6BDA-FED3-0F23-D94001152A94}"/>
              </a:ext>
            </a:extLst>
          </p:cNvPr>
          <p:cNvSpPr/>
          <p:nvPr userDrawn="1"/>
        </p:nvSpPr>
        <p:spPr>
          <a:xfrm>
            <a:off x="9305392" y="213479"/>
            <a:ext cx="3187337" cy="6262484"/>
          </a:xfrm>
          <a:prstGeom prst="rect">
            <a:avLst/>
          </a:prstGeom>
        </p:spPr>
        <p:txBody>
          <a:bodyPr wrap="square">
            <a:spAutoFit/>
          </a:bodyPr>
          <a:lstStyle/>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chemeClr val="accent2">
                    <a:lumMod val="50000"/>
                  </a:schemeClr>
                </a:solidFill>
                <a:latin typeface="+mn-lt"/>
              </a:rPr>
              <a:t>Health Equity</a:t>
            </a:r>
          </a:p>
          <a:p>
            <a:pPr lvl="0" algn="l" defTabSz="889000">
              <a:lnSpc>
                <a:spcPct val="80000"/>
              </a:lnSpc>
              <a:spcBef>
                <a:spcPct val="0"/>
              </a:spcBef>
              <a:spcAft>
                <a:spcPct val="35000"/>
              </a:spcAft>
            </a:pPr>
            <a:r>
              <a:rPr lang="en-US" sz="1100" kern="1200" baseline="0" dirty="0">
                <a:solidFill>
                  <a:srgbClr val="01203D"/>
                </a:solidFill>
                <a:latin typeface="+mn-lt"/>
              </a:rPr>
              <a:t>Contracts and Payment</a:t>
            </a:r>
          </a:p>
          <a:p>
            <a:pPr lvl="0" algn="l" defTabSz="889000">
              <a:lnSpc>
                <a:spcPct val="80000"/>
              </a:lnSpc>
              <a:spcBef>
                <a:spcPct val="0"/>
              </a:spcBef>
              <a:spcAft>
                <a:spcPct val="35000"/>
              </a:spcAft>
            </a:pPr>
            <a:r>
              <a:rPr lang="en-US" sz="1100" kern="1200" baseline="0" dirty="0">
                <a:solidFill>
                  <a:srgbClr val="01203D"/>
                </a:solidFill>
                <a:latin typeface="+mn-lt"/>
              </a:rPr>
              <a:t>Local Health Operations</a:t>
            </a:r>
          </a:p>
          <a:p>
            <a:pPr lvl="0" algn="l" defTabSz="889000">
              <a:lnSpc>
                <a:spcPct val="80000"/>
              </a:lnSpc>
              <a:spcBef>
                <a:spcPct val="0"/>
              </a:spcBef>
              <a:spcAft>
                <a:spcPct val="35000"/>
              </a:spcAft>
            </a:pPr>
            <a:r>
              <a:rPr lang="en-US" sz="1100" kern="1200" baseline="0" dirty="0">
                <a:solidFill>
                  <a:srgbClr val="01203D"/>
                </a:solidFill>
                <a:latin typeface="+mn-lt"/>
              </a:rPr>
              <a:t>Budget</a:t>
            </a:r>
          </a:p>
          <a:p>
            <a:pPr lvl="0" algn="l" defTabSz="889000">
              <a:lnSpc>
                <a:spcPct val="80000"/>
              </a:lnSpc>
              <a:spcBef>
                <a:spcPct val="0"/>
              </a:spcBef>
              <a:spcAft>
                <a:spcPct val="35000"/>
              </a:spcAft>
            </a:pPr>
            <a:r>
              <a:rPr lang="en-US" sz="1100" kern="1200" baseline="0" dirty="0">
                <a:solidFill>
                  <a:srgbClr val="01203D"/>
                </a:solidFill>
                <a:latin typeface="+mn-lt"/>
              </a:rPr>
              <a:t>Local Health Personnel</a:t>
            </a:r>
          </a:p>
          <a:p>
            <a:pPr lvl="0" algn="l" defTabSz="889000">
              <a:lnSpc>
                <a:spcPct val="80000"/>
              </a:lnSpc>
              <a:spcBef>
                <a:spcPct val="0"/>
              </a:spcBef>
              <a:spcAft>
                <a:spcPct val="35000"/>
              </a:spcAft>
            </a:pPr>
            <a:r>
              <a:rPr lang="en-US" sz="1100" kern="1200" baseline="0" dirty="0">
                <a:solidFill>
                  <a:srgbClr val="01203D"/>
                </a:solidFill>
                <a:latin typeface="+mn-lt"/>
              </a:rPr>
              <a:t>Education and Workforce Development</a:t>
            </a:r>
          </a:p>
          <a:p>
            <a:pPr lvl="0" algn="l" defTabSz="889000">
              <a:lnSpc>
                <a:spcPct val="80000"/>
              </a:lnSpc>
              <a:spcBef>
                <a:spcPct val="0"/>
              </a:spcBef>
              <a:spcAft>
                <a:spcPct val="35000"/>
              </a:spcAft>
            </a:pPr>
            <a:r>
              <a:rPr lang="en-US" sz="1100" kern="1200" baseline="0" dirty="0">
                <a:solidFill>
                  <a:srgbClr val="01203D"/>
                </a:solidFill>
                <a:latin typeface="+mn-lt"/>
              </a:rPr>
              <a:t>Grants Coordination</a:t>
            </a:r>
          </a:p>
          <a:p>
            <a:pPr lvl="0" algn="l" defTabSz="889000">
              <a:lnSpc>
                <a:spcPct val="80000"/>
              </a:lnSpc>
              <a:spcBef>
                <a:spcPct val="0"/>
              </a:spcBef>
              <a:spcAft>
                <a:spcPct val="35000"/>
              </a:spcAft>
            </a:pPr>
            <a:r>
              <a:rPr lang="en-US" sz="1100" kern="1200" baseline="0" dirty="0">
                <a:solidFill>
                  <a:srgbClr val="62BCF0"/>
                </a:solidFill>
                <a:latin typeface="+mn-lt"/>
              </a:rPr>
              <a:t>Infectious Disease</a:t>
            </a:r>
          </a:p>
          <a:p>
            <a:pPr lvl="0" algn="l" defTabSz="889000">
              <a:lnSpc>
                <a:spcPct val="80000"/>
              </a:lnSpc>
              <a:spcBef>
                <a:spcPct val="0"/>
              </a:spcBef>
              <a:spcAft>
                <a:spcPct val="35000"/>
              </a:spcAft>
            </a:pPr>
            <a:r>
              <a:rPr lang="en-US" sz="1100" kern="1200" baseline="0" dirty="0">
                <a:solidFill>
                  <a:srgbClr val="62BCF0"/>
                </a:solidFill>
                <a:latin typeface="+mn-lt"/>
              </a:rPr>
              <a:t>Vital Statistics</a:t>
            </a:r>
          </a:p>
          <a:p>
            <a:pPr lvl="0" algn="l" defTabSz="889000">
              <a:lnSpc>
                <a:spcPct val="80000"/>
              </a:lnSpc>
              <a:spcBef>
                <a:spcPct val="0"/>
              </a:spcBef>
              <a:spcAft>
                <a:spcPct val="35000"/>
              </a:spcAft>
            </a:pPr>
            <a:r>
              <a:rPr lang="en-US" sz="1100" kern="1200" baseline="0" dirty="0">
                <a:solidFill>
                  <a:srgbClr val="62BCF0"/>
                </a:solidFill>
                <a:latin typeface="+mn-lt"/>
              </a:rPr>
              <a:t>Immunizations</a:t>
            </a:r>
          </a:p>
          <a:p>
            <a:pPr lvl="0" algn="l" defTabSz="889000">
              <a:lnSpc>
                <a:spcPct val="80000"/>
              </a:lnSpc>
              <a:spcBef>
                <a:spcPct val="0"/>
              </a:spcBef>
              <a:spcAft>
                <a:spcPct val="35000"/>
              </a:spcAft>
            </a:pPr>
            <a:r>
              <a:rPr lang="en-US" sz="1100" kern="1200" baseline="0" dirty="0">
                <a:solidFill>
                  <a:schemeClr val="accent3">
                    <a:lumMod val="75000"/>
                  </a:schemeClr>
                </a:solidFill>
                <a:latin typeface="+mn-lt"/>
              </a:rPr>
              <a:t>Microbiology</a:t>
            </a:r>
          </a:p>
          <a:p>
            <a:pPr lvl="0" algn="l" defTabSz="889000">
              <a:lnSpc>
                <a:spcPct val="80000"/>
              </a:lnSpc>
              <a:spcBef>
                <a:spcPct val="0"/>
              </a:spcBef>
              <a:spcAft>
                <a:spcPct val="35000"/>
              </a:spcAft>
            </a:pPr>
            <a:r>
              <a:rPr lang="en-US" sz="1100" kern="1200" baseline="0" dirty="0">
                <a:solidFill>
                  <a:schemeClr val="accent3">
                    <a:lumMod val="75000"/>
                  </a:schemeClr>
                </a:solidFill>
                <a:latin typeface="+mn-lt"/>
              </a:rPr>
              <a:t>Molecular and Clinical Chemistry</a:t>
            </a:r>
          </a:p>
          <a:p>
            <a:pPr lvl="0" algn="l" defTabSz="889000">
              <a:lnSpc>
                <a:spcPct val="80000"/>
              </a:lnSpc>
              <a:spcBef>
                <a:spcPct val="0"/>
              </a:spcBef>
              <a:spcAft>
                <a:spcPct val="35000"/>
              </a:spcAft>
            </a:pPr>
            <a:r>
              <a:rPr lang="en-US" sz="1100" kern="1200" baseline="0" dirty="0">
                <a:solidFill>
                  <a:schemeClr val="accent3">
                    <a:lumMod val="75000"/>
                  </a:schemeClr>
                </a:solidFill>
                <a:latin typeface="+mn-lt"/>
              </a:rPr>
              <a:t>Global Preparedness and Environmental</a:t>
            </a:r>
          </a:p>
          <a:p>
            <a:pPr lvl="0" algn="l" defTabSz="889000">
              <a:lnSpc>
                <a:spcPct val="80000"/>
              </a:lnSpc>
              <a:spcBef>
                <a:spcPct val="0"/>
              </a:spcBef>
              <a:spcAft>
                <a:spcPct val="35000"/>
              </a:spcAft>
            </a:pPr>
            <a:r>
              <a:rPr lang="en-US" sz="1100" kern="1200" baseline="0" dirty="0">
                <a:solidFill>
                  <a:schemeClr val="accent3">
                    <a:lumMod val="75000"/>
                  </a:schemeClr>
                </a:solidFill>
                <a:latin typeface="+mn-lt"/>
              </a:rPr>
              <a:t>Business Operations</a:t>
            </a:r>
          </a:p>
          <a:p>
            <a:pPr lvl="0" algn="l" defTabSz="889000">
              <a:lnSpc>
                <a:spcPct val="80000"/>
              </a:lnSpc>
              <a:spcBef>
                <a:spcPct val="0"/>
              </a:spcBef>
              <a:spcAft>
                <a:spcPct val="35000"/>
              </a:spcAft>
            </a:pPr>
            <a:r>
              <a:rPr lang="en-US" sz="1100" kern="1200" baseline="0" dirty="0">
                <a:solidFill>
                  <a:schemeClr val="accent3">
                    <a:lumMod val="75000"/>
                  </a:schemeClr>
                </a:solidFill>
                <a:latin typeface="+mn-lt"/>
              </a:rPr>
              <a:t>Quality, Compliance, and Safety</a:t>
            </a:r>
          </a:p>
          <a:p>
            <a:pPr lvl="0" algn="l" defTabSz="889000">
              <a:lnSpc>
                <a:spcPct val="80000"/>
              </a:lnSpc>
              <a:spcBef>
                <a:spcPct val="0"/>
              </a:spcBef>
              <a:spcAft>
                <a:spcPct val="35000"/>
              </a:spcAft>
            </a:pPr>
            <a:r>
              <a:rPr lang="en-US" sz="1100" kern="1200" dirty="0">
                <a:solidFill>
                  <a:srgbClr val="01203D"/>
                </a:solidFill>
                <a:latin typeface="+mn-lt"/>
              </a:rPr>
              <a:t>Nutrition Services </a:t>
            </a:r>
          </a:p>
          <a:p>
            <a:pPr lvl="0" algn="l" defTabSz="889000">
              <a:lnSpc>
                <a:spcPct val="80000"/>
              </a:lnSpc>
              <a:spcBef>
                <a:spcPct val="0"/>
              </a:spcBef>
              <a:spcAft>
                <a:spcPct val="35000"/>
              </a:spcAft>
            </a:pPr>
            <a:r>
              <a:rPr lang="en-US" sz="1100" kern="1200" dirty="0">
                <a:solidFill>
                  <a:srgbClr val="01203D"/>
                </a:solidFill>
                <a:latin typeface="+mn-lt"/>
              </a:rPr>
              <a:t>Child and Family Health Improvement</a:t>
            </a:r>
          </a:p>
          <a:p>
            <a:pPr lvl="0" algn="l" defTabSz="889000">
              <a:lnSpc>
                <a:spcPct val="80000"/>
              </a:lnSpc>
              <a:spcBef>
                <a:spcPct val="0"/>
              </a:spcBef>
              <a:spcAft>
                <a:spcPct val="35000"/>
              </a:spcAft>
            </a:pPr>
            <a:r>
              <a:rPr lang="en-US" sz="1100" kern="1200" dirty="0">
                <a:solidFill>
                  <a:srgbClr val="01203D"/>
                </a:solidFill>
                <a:latin typeface="+mn-lt"/>
              </a:rPr>
              <a:t>Early Childhood Development</a:t>
            </a:r>
          </a:p>
          <a:p>
            <a:pPr lvl="0" algn="l" defTabSz="889000">
              <a:lnSpc>
                <a:spcPct val="80000"/>
              </a:lnSpc>
              <a:spcBef>
                <a:spcPct val="0"/>
              </a:spcBef>
              <a:spcAft>
                <a:spcPct val="35000"/>
              </a:spcAft>
            </a:pPr>
            <a:r>
              <a:rPr lang="en-US" sz="1100" kern="1200" baseline="0" dirty="0">
                <a:solidFill>
                  <a:srgbClr val="01203D"/>
                </a:solidFill>
                <a:latin typeface="+mn-lt"/>
              </a:rPr>
              <a:t>Program Support</a:t>
            </a:r>
          </a:p>
          <a:p>
            <a:pPr lvl="0" algn="l" defTabSz="889000">
              <a:lnSpc>
                <a:spcPct val="80000"/>
              </a:lnSpc>
              <a:spcBef>
                <a:spcPct val="0"/>
              </a:spcBef>
              <a:spcAft>
                <a:spcPct val="35000"/>
              </a:spcAft>
            </a:pPr>
            <a:r>
              <a:rPr lang="en-US" sz="1100" kern="1200" baseline="0" dirty="0">
                <a:solidFill>
                  <a:srgbClr val="62BCF0"/>
                </a:solidFill>
                <a:latin typeface="+mn-lt"/>
              </a:rPr>
              <a:t>Chronic Disease Prevention</a:t>
            </a:r>
          </a:p>
          <a:p>
            <a:pPr lvl="0" algn="l" defTabSz="889000">
              <a:lnSpc>
                <a:spcPct val="80000"/>
              </a:lnSpc>
              <a:spcBef>
                <a:spcPct val="0"/>
              </a:spcBef>
              <a:spcAft>
                <a:spcPct val="35000"/>
              </a:spcAft>
            </a:pPr>
            <a:r>
              <a:rPr lang="en-US" sz="1100" kern="1200" baseline="0" dirty="0">
                <a:solidFill>
                  <a:srgbClr val="62BCF0"/>
                </a:solidFill>
                <a:latin typeface="+mn-lt"/>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rgbClr val="62BCF0"/>
                </a:solidFill>
                <a:latin typeface="+mn-lt"/>
              </a:rPr>
              <a:t>Oral Health</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baseline="0" dirty="0">
                <a:solidFill>
                  <a:srgbClr val="62BCF0"/>
                </a:solidFill>
                <a:latin typeface="+mn-lt"/>
              </a:rPr>
              <a:t>Public Health Improvement</a:t>
            </a:r>
          </a:p>
          <a:p>
            <a:pPr lvl="0" algn="l" defTabSz="889000">
              <a:lnSpc>
                <a:spcPct val="80000"/>
              </a:lnSpc>
              <a:spcBef>
                <a:spcPct val="0"/>
              </a:spcBef>
              <a:spcAft>
                <a:spcPct val="35000"/>
              </a:spcAft>
            </a:pPr>
            <a:r>
              <a:rPr lang="en-US" sz="1100" kern="1200" baseline="0" dirty="0">
                <a:solidFill>
                  <a:srgbClr val="84BC49"/>
                </a:solidFill>
                <a:latin typeface="+mn-lt"/>
              </a:rPr>
              <a:t>Milk Safety</a:t>
            </a:r>
          </a:p>
          <a:p>
            <a:pPr lvl="0" algn="l" defTabSz="889000">
              <a:lnSpc>
                <a:spcPct val="80000"/>
              </a:lnSpc>
              <a:spcBef>
                <a:spcPct val="0"/>
              </a:spcBef>
              <a:spcAft>
                <a:spcPct val="35000"/>
              </a:spcAft>
            </a:pPr>
            <a:r>
              <a:rPr lang="en-US" sz="1100" kern="1200" baseline="0" dirty="0">
                <a:solidFill>
                  <a:srgbClr val="84BC49"/>
                </a:solidFill>
                <a:latin typeface="+mn-lt"/>
              </a:rPr>
              <a:t>Food Safety</a:t>
            </a:r>
          </a:p>
          <a:p>
            <a:pPr lvl="0" algn="l" defTabSz="889000">
              <a:lnSpc>
                <a:spcPct val="80000"/>
              </a:lnSpc>
              <a:spcBef>
                <a:spcPct val="0"/>
              </a:spcBef>
              <a:spcAft>
                <a:spcPct val="35000"/>
              </a:spcAft>
            </a:pPr>
            <a:r>
              <a:rPr lang="en-US" sz="1100" kern="1200" baseline="0" dirty="0">
                <a:solidFill>
                  <a:srgbClr val="84BC49"/>
                </a:solidFill>
                <a:latin typeface="+mn-lt"/>
              </a:rPr>
              <a:t>Environmental Management</a:t>
            </a:r>
          </a:p>
          <a:p>
            <a:pPr lvl="0" algn="l" defTabSz="889000">
              <a:lnSpc>
                <a:spcPct val="80000"/>
              </a:lnSpc>
              <a:spcBef>
                <a:spcPct val="0"/>
              </a:spcBef>
              <a:spcAft>
                <a:spcPct val="35000"/>
              </a:spcAft>
            </a:pPr>
            <a:r>
              <a:rPr lang="en-US" sz="1100" kern="1200" baseline="0" dirty="0">
                <a:solidFill>
                  <a:srgbClr val="84BC49"/>
                </a:solidFill>
                <a:latin typeface="+mn-lt"/>
              </a:rPr>
              <a:t>Radiation Health</a:t>
            </a:r>
          </a:p>
          <a:p>
            <a:pPr lvl="0" algn="l" defTabSz="889000">
              <a:lnSpc>
                <a:spcPct val="80000"/>
              </a:lnSpc>
              <a:spcBef>
                <a:spcPct val="0"/>
              </a:spcBef>
              <a:spcAft>
                <a:spcPct val="35000"/>
              </a:spcAft>
            </a:pPr>
            <a:r>
              <a:rPr lang="en-US" sz="1100" kern="1200" baseline="0" dirty="0">
                <a:solidFill>
                  <a:srgbClr val="84BC49"/>
                </a:solidFill>
                <a:latin typeface="+mn-lt"/>
              </a:rPr>
              <a:t>Public Safety</a:t>
            </a:r>
          </a:p>
          <a:p>
            <a:pPr lvl="0" algn="l" defTabSz="889000">
              <a:lnSpc>
                <a:spcPct val="80000"/>
              </a:lnSpc>
              <a:spcBef>
                <a:spcPct val="0"/>
              </a:spcBef>
              <a:spcAft>
                <a:spcPct val="35000"/>
              </a:spcAft>
            </a:pPr>
            <a:r>
              <a:rPr lang="en-US" sz="1100" kern="1200" baseline="0" dirty="0">
                <a:solidFill>
                  <a:srgbClr val="01203D"/>
                </a:solidFill>
                <a:latin typeface="+mn-lt"/>
              </a:rPr>
              <a:t>Public Health Preparedness</a:t>
            </a:r>
          </a:p>
          <a:p>
            <a:pPr lvl="0" algn="l" defTabSz="889000">
              <a:lnSpc>
                <a:spcPct val="80000"/>
              </a:lnSpc>
              <a:spcBef>
                <a:spcPct val="0"/>
              </a:spcBef>
              <a:spcAft>
                <a:spcPct val="35000"/>
              </a:spcAft>
            </a:pPr>
            <a:r>
              <a:rPr lang="en-US" sz="1100" kern="1200" baseline="0" dirty="0">
                <a:solidFill>
                  <a:srgbClr val="01203D"/>
                </a:solidFill>
                <a:latin typeface="+mn-lt"/>
              </a:rPr>
              <a:t>Breast and Cervical Cancer Screening</a:t>
            </a:r>
          </a:p>
          <a:p>
            <a:pPr lvl="0" algn="l" defTabSz="889000">
              <a:lnSpc>
                <a:spcPct val="80000"/>
              </a:lnSpc>
              <a:spcBef>
                <a:spcPct val="0"/>
              </a:spcBef>
              <a:spcAft>
                <a:spcPct val="35000"/>
              </a:spcAft>
            </a:pPr>
            <a:r>
              <a:rPr lang="en-US" sz="1100" kern="1200" baseline="0" dirty="0">
                <a:solidFill>
                  <a:srgbClr val="01203D"/>
                </a:solidFill>
                <a:latin typeface="+mn-lt"/>
              </a:rPr>
              <a:t>Family Planning</a:t>
            </a:r>
          </a:p>
        </p:txBody>
      </p:sp>
      <p:graphicFrame>
        <p:nvGraphicFramePr>
          <p:cNvPr id="3" name="Diagram 2">
            <a:extLst>
              <a:ext uri="{FF2B5EF4-FFF2-40B4-BE49-F238E27FC236}">
                <a16:creationId xmlns:a16="http://schemas.microsoft.com/office/drawing/2014/main" id="{5EBF62BC-D453-0143-0AD3-11D37E3350A8}"/>
              </a:ext>
            </a:extLst>
          </p:cNvPr>
          <p:cNvGraphicFramePr/>
          <p:nvPr userDrawn="1">
            <p:extLst>
              <p:ext uri="{D42A27DB-BD31-4B8C-83A1-F6EECF244321}">
                <p14:modId xmlns:p14="http://schemas.microsoft.com/office/powerpoint/2010/main" val="1111158586"/>
              </p:ext>
            </p:extLst>
          </p:nvPr>
        </p:nvGraphicFramePr>
        <p:xfrm>
          <a:off x="3955891" y="339634"/>
          <a:ext cx="5290290" cy="580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a:extLst>
              <a:ext uri="{FF2B5EF4-FFF2-40B4-BE49-F238E27FC236}">
                <a16:creationId xmlns:a16="http://schemas.microsoft.com/office/drawing/2014/main" id="{B2D6B562-FA77-8F3C-31D8-E3091E655AE6}"/>
              </a:ext>
            </a:extLst>
          </p:cNvP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4274432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extLst>
    <p:ext uri="{DCECCB84-F9BA-43D5-87BE-67443E8EF086}">
      <p15:sldGuideLst xmlns:p15="http://schemas.microsoft.com/office/powerpoint/2012/main">
        <p15:guide id="1" pos="2496" userDrawn="1">
          <p15:clr>
            <a:srgbClr val="FBAE40"/>
          </p15:clr>
        </p15:guide>
        <p15:guide id="2" pos="12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69902"/>
            <a:ext cx="12192000" cy="977898"/>
          </a:xfrm>
          <a:solidFill>
            <a:srgbClr val="01203D"/>
          </a:solidFill>
        </p:spPr>
        <p:txBody>
          <a:bodyPr rIns="274320">
            <a:normAutofit/>
          </a:bodyPr>
          <a:lstStyle>
            <a:lvl1pPr marL="396875" indent="0" algn="l">
              <a:defRPr sz="4400" b="1">
                <a:solidFill>
                  <a:schemeClr val="bg1"/>
                </a:solidFill>
                <a:latin typeface="Calibri" panose="020F0502020204030204" pitchFamily="34" charset="0"/>
                <a:cs typeface="Calibri" panose="020F0502020204030204" pitchFamily="34" charset="0"/>
              </a:defRPr>
            </a:lvl1pPr>
          </a:lstStyle>
          <a:p>
            <a:r>
              <a:rPr lang="en-US" dirty="0"/>
              <a:t>Add Slide Title</a:t>
            </a:r>
          </a:p>
        </p:txBody>
      </p:sp>
      <p:sp>
        <p:nvSpPr>
          <p:cNvPr id="3" name="Content Placeholder 2"/>
          <p:cNvSpPr>
            <a:spLocks noGrp="1"/>
          </p:cNvSpPr>
          <p:nvPr>
            <p:ph idx="1" hasCustomPrompt="1"/>
          </p:nvPr>
        </p:nvSpPr>
        <p:spPr>
          <a:xfrm>
            <a:off x="468631" y="1676399"/>
            <a:ext cx="11264645" cy="4267202"/>
          </a:xfrm>
          <a:prstGeom prst="rect">
            <a:avLst/>
          </a:prstGeom>
        </p:spPr>
        <p:txBody>
          <a:bodyPr/>
          <a:lstStyle>
            <a:lvl1pPr marL="457189" indent="-457189">
              <a:buClr>
                <a:srgbClr val="92D050"/>
              </a:buClr>
              <a:buSzPct val="100000"/>
              <a:buFontTx/>
              <a:buBlip>
                <a:blip r:embed="rId2"/>
              </a:buBlip>
              <a:defRPr>
                <a:latin typeface="Calibri" panose="020F0502020204030204" pitchFamily="34" charset="0"/>
                <a:cs typeface="Calibri" panose="020F0502020204030204" pitchFamily="34" charset="0"/>
              </a:defRPr>
            </a:lvl1pPr>
            <a:lvl2pPr marL="914377" indent="-227008">
              <a:buClr>
                <a:srgbClr val="62BCF0"/>
              </a:buClr>
              <a:buSzPct val="100000"/>
              <a:buFont typeface="Arial" panose="020B0604020202020204" pitchFamily="34" charset="0"/>
              <a:buChar char="•"/>
              <a:defRPr sz="2600">
                <a:latin typeface="Calibri" panose="020F0502020204030204" pitchFamily="34" charset="0"/>
                <a:cs typeface="Calibri" panose="020F0502020204030204" pitchFamily="34" charset="0"/>
              </a:defRPr>
            </a:lvl2pPr>
            <a:lvl3pPr marL="1371566" indent="-228594">
              <a:buClr>
                <a:srgbClr val="84BC49"/>
              </a:buClr>
              <a:buSzPct val="100000"/>
              <a:buFont typeface="Calibri" panose="020F0502020204030204" pitchFamily="34" charset="0"/>
              <a:buChar char="»"/>
              <a:defRPr sz="2400">
                <a:latin typeface="Calibri" panose="020F0502020204030204" pitchFamily="34" charset="0"/>
                <a:cs typeface="Calibri" panose="020F0502020204030204" pitchFamily="34" charset="0"/>
              </a:defRPr>
            </a:lvl3pPr>
            <a:lvl4pPr marL="1828754" indent="-228594">
              <a:buClr>
                <a:srgbClr val="01203D"/>
              </a:buClr>
              <a:buSzPct val="100000"/>
              <a:buFont typeface="Calibri" panose="020F0502020204030204" pitchFamily="34" charset="0"/>
              <a:buChar char="–"/>
              <a:defRPr sz="2200">
                <a:latin typeface="Calibri" panose="020F0502020204030204" pitchFamily="34" charset="0"/>
                <a:cs typeface="Calibri" panose="020F0502020204030204" pitchFamily="34" charset="0"/>
              </a:defRPr>
            </a:lvl4pPr>
            <a:lvl5pPr marL="2285943" indent="-228594">
              <a:buClr>
                <a:srgbClr val="01203D"/>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5pPr>
          </a:lstStyle>
          <a:p>
            <a:pPr lvl="0"/>
            <a:r>
              <a:rPr lang="en-US" dirty="0"/>
              <a:t>Add Main Point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a:extLst>
              <a:ext uri="{FF2B5EF4-FFF2-40B4-BE49-F238E27FC236}">
                <a16:creationId xmlns:a16="http://schemas.microsoft.com/office/drawing/2014/main" id="{DE7F96AB-539D-9F81-1CC6-13C15B17B073}"/>
              </a:ext>
            </a:extLst>
          </p:cNvP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
        <p:nvSpPr>
          <p:cNvPr id="6" name="Text Placeholder 3">
            <a:extLst>
              <a:ext uri="{FF2B5EF4-FFF2-40B4-BE49-F238E27FC236}">
                <a16:creationId xmlns:a16="http://schemas.microsoft.com/office/drawing/2014/main" id="{72D1EF8E-C0D4-1E58-0851-A4296AB527C0}"/>
              </a:ext>
            </a:extLst>
          </p:cNvPr>
          <p:cNvSpPr>
            <a:spLocks noGrp="1"/>
          </p:cNvSpPr>
          <p:nvPr>
            <p:ph type="body" sz="half" idx="2" hasCustomPrompt="1"/>
          </p:nvPr>
        </p:nvSpPr>
        <p:spPr>
          <a:xfrm>
            <a:off x="463296" y="6055564"/>
            <a:ext cx="11265408" cy="258941"/>
          </a:xfrm>
        </p:spPr>
        <p:txBody>
          <a:bodyPr>
            <a:normAutofit/>
          </a:bodyPr>
          <a:lstStyle>
            <a:lvl1pPr marL="0" indent="0" algn="r">
              <a:buNone/>
              <a:defRPr sz="12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notes and citation(s), as appropriate.</a:t>
            </a:r>
          </a:p>
        </p:txBody>
      </p:sp>
    </p:spTree>
    <p:extLst>
      <p:ext uri="{BB962C8B-B14F-4D97-AF65-F5344CB8AC3E}">
        <p14:creationId xmlns:p14="http://schemas.microsoft.com/office/powerpoint/2010/main" val="3771303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69902"/>
            <a:ext cx="12192000" cy="977898"/>
          </a:xfrm>
          <a:solidFill>
            <a:srgbClr val="01203D"/>
          </a:solidFill>
        </p:spPr>
        <p:txBody>
          <a:bodyPr rIns="274320">
            <a:normAutofit/>
          </a:bodyPr>
          <a:lstStyle>
            <a:lvl1pPr marL="396875" indent="0" algn="l">
              <a:defRPr sz="4400" b="1">
                <a:solidFill>
                  <a:schemeClr val="bg1"/>
                </a:solidFill>
                <a:latin typeface="Calibri" panose="020F0502020204030204" pitchFamily="34" charset="0"/>
                <a:cs typeface="Calibri" panose="020F0502020204030204" pitchFamily="34" charset="0"/>
              </a:defRPr>
            </a:lvl1pPr>
          </a:lstStyle>
          <a:p>
            <a:r>
              <a:rPr lang="en-US" dirty="0"/>
              <a:t>Add Slide Title</a:t>
            </a:r>
          </a:p>
        </p:txBody>
      </p:sp>
      <p:sp>
        <p:nvSpPr>
          <p:cNvPr id="13" name="Slide Number">
            <a:extLst>
              <a:ext uri="{FF2B5EF4-FFF2-40B4-BE49-F238E27FC236}">
                <a16:creationId xmlns:a16="http://schemas.microsoft.com/office/drawing/2014/main" id="{DE7F96AB-539D-9F81-1CC6-13C15B17B073}"/>
              </a:ext>
            </a:extLst>
          </p:cNvP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
        <p:nvSpPr>
          <p:cNvPr id="6" name="Text Placeholder 3">
            <a:extLst>
              <a:ext uri="{FF2B5EF4-FFF2-40B4-BE49-F238E27FC236}">
                <a16:creationId xmlns:a16="http://schemas.microsoft.com/office/drawing/2014/main" id="{72D1EF8E-C0D4-1E58-0851-A4296AB527C0}"/>
              </a:ext>
            </a:extLst>
          </p:cNvPr>
          <p:cNvSpPr>
            <a:spLocks noGrp="1"/>
          </p:cNvSpPr>
          <p:nvPr>
            <p:ph type="body" sz="half" idx="2" hasCustomPrompt="1"/>
          </p:nvPr>
        </p:nvSpPr>
        <p:spPr>
          <a:xfrm>
            <a:off x="463296" y="6055564"/>
            <a:ext cx="11265408" cy="258941"/>
          </a:xfrm>
        </p:spPr>
        <p:txBody>
          <a:bodyPr>
            <a:normAutofit/>
          </a:bodyPr>
          <a:lstStyle>
            <a:lvl1pPr marL="0" indent="0" algn="r">
              <a:buNone/>
              <a:defRPr sz="12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notes and citation(s), as appropriate.</a:t>
            </a:r>
          </a:p>
        </p:txBody>
      </p:sp>
    </p:spTree>
    <p:extLst>
      <p:ext uri="{BB962C8B-B14F-4D97-AF65-F5344CB8AC3E}">
        <p14:creationId xmlns:p14="http://schemas.microsoft.com/office/powerpoint/2010/main" val="1643937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8631" y="1676399"/>
            <a:ext cx="5398771" cy="4267202"/>
          </a:xfrm>
          <a:prstGeom prst="rect">
            <a:avLst/>
          </a:prstGeom>
        </p:spPr>
        <p:txBody>
          <a:bodyPr/>
          <a:lstStyle>
            <a:lvl1pPr marL="457189" indent="-457189">
              <a:buClr>
                <a:srgbClr val="92D050"/>
              </a:buClr>
              <a:buSzPct val="100000"/>
              <a:buFontTx/>
              <a:buBlip>
                <a:blip r:embed="rId2"/>
              </a:buBlip>
              <a:defRPr>
                <a:latin typeface="Calibri" panose="020F0502020204030204" pitchFamily="34" charset="0"/>
                <a:cs typeface="Calibri" panose="020F0502020204030204" pitchFamily="34" charset="0"/>
              </a:defRPr>
            </a:lvl1pPr>
            <a:lvl2pPr marL="914377" indent="-227008">
              <a:buClr>
                <a:srgbClr val="62BCF0"/>
              </a:buClr>
              <a:buSzPct val="100000"/>
              <a:buFont typeface="Arial" panose="020B0604020202020204" pitchFamily="34" charset="0"/>
              <a:buChar char="•"/>
              <a:defRPr sz="2600">
                <a:latin typeface="Calibri" panose="020F0502020204030204" pitchFamily="34" charset="0"/>
                <a:cs typeface="Calibri" panose="020F0502020204030204" pitchFamily="34" charset="0"/>
              </a:defRPr>
            </a:lvl2pPr>
            <a:lvl3pPr marL="1371566" indent="-228594">
              <a:buClr>
                <a:srgbClr val="84BC49"/>
              </a:buClr>
              <a:buSzPct val="100000"/>
              <a:buFont typeface="Calibri" panose="020F0502020204030204" pitchFamily="34" charset="0"/>
              <a:buChar char="»"/>
              <a:defRPr sz="2400">
                <a:latin typeface="Calibri" panose="020F0502020204030204" pitchFamily="34" charset="0"/>
                <a:cs typeface="Calibri" panose="020F0502020204030204" pitchFamily="34" charset="0"/>
              </a:defRPr>
            </a:lvl3pPr>
            <a:lvl4pPr marL="1828754" indent="-228594">
              <a:buClr>
                <a:srgbClr val="01203D"/>
              </a:buClr>
              <a:buSzPct val="100000"/>
              <a:buFont typeface="Calibri" panose="020F0502020204030204" pitchFamily="34" charset="0"/>
              <a:buChar char="–"/>
              <a:defRPr sz="2200">
                <a:latin typeface="Calibri" panose="020F0502020204030204" pitchFamily="34" charset="0"/>
                <a:cs typeface="Calibri" panose="020F0502020204030204" pitchFamily="34" charset="0"/>
              </a:defRPr>
            </a:lvl4pPr>
            <a:lvl5pPr marL="2285943" indent="-228594">
              <a:buClr>
                <a:srgbClr val="01203D"/>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5pPr>
          </a:lstStyle>
          <a:p>
            <a:pPr lvl="0"/>
            <a:r>
              <a:rPr lang="en-US" dirty="0"/>
              <a:t>Add Main Point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34CE00EA-2A91-B203-6906-12A1002A3EB5}"/>
              </a:ext>
            </a:extLst>
          </p:cNvPr>
          <p:cNvSpPr>
            <a:spLocks noGrp="1"/>
          </p:cNvSpPr>
          <p:nvPr>
            <p:ph idx="15" hasCustomPrompt="1"/>
          </p:nvPr>
        </p:nvSpPr>
        <p:spPr>
          <a:xfrm>
            <a:off x="6324598" y="1686126"/>
            <a:ext cx="5398771" cy="4267202"/>
          </a:xfrm>
          <a:prstGeom prst="rect">
            <a:avLst/>
          </a:prstGeom>
        </p:spPr>
        <p:txBody>
          <a:bodyPr/>
          <a:lstStyle>
            <a:lvl1pPr marL="457189" indent="-457189">
              <a:buClr>
                <a:srgbClr val="92D050"/>
              </a:buClr>
              <a:buSzPct val="100000"/>
              <a:buFontTx/>
              <a:buBlip>
                <a:blip r:embed="rId2"/>
              </a:buBlip>
              <a:defRPr>
                <a:latin typeface="Calibri" panose="020F0502020204030204" pitchFamily="34" charset="0"/>
                <a:cs typeface="Calibri" panose="020F0502020204030204" pitchFamily="34" charset="0"/>
              </a:defRPr>
            </a:lvl1pPr>
            <a:lvl2pPr marL="914377" indent="-227008">
              <a:buClr>
                <a:srgbClr val="62BCF0"/>
              </a:buClr>
              <a:buSzPct val="100000"/>
              <a:buFont typeface="Arial" panose="020B0604020202020204" pitchFamily="34" charset="0"/>
              <a:buChar char="•"/>
              <a:defRPr sz="2600">
                <a:latin typeface="Calibri" panose="020F0502020204030204" pitchFamily="34" charset="0"/>
                <a:cs typeface="Calibri" panose="020F0502020204030204" pitchFamily="34" charset="0"/>
              </a:defRPr>
            </a:lvl2pPr>
            <a:lvl3pPr marL="1371566" indent="-228594">
              <a:buClr>
                <a:srgbClr val="84BC49"/>
              </a:buClr>
              <a:buSzPct val="100000"/>
              <a:buFont typeface="Calibri" panose="020F0502020204030204" pitchFamily="34" charset="0"/>
              <a:buChar char="»"/>
              <a:defRPr sz="2400">
                <a:latin typeface="Calibri" panose="020F0502020204030204" pitchFamily="34" charset="0"/>
                <a:cs typeface="Calibri" panose="020F0502020204030204" pitchFamily="34" charset="0"/>
              </a:defRPr>
            </a:lvl3pPr>
            <a:lvl4pPr marL="1828754" indent="-228594">
              <a:buClr>
                <a:srgbClr val="01203D"/>
              </a:buClr>
              <a:buSzPct val="100000"/>
              <a:buFont typeface="Calibri" panose="020F0502020204030204" pitchFamily="34" charset="0"/>
              <a:buChar char="–"/>
              <a:defRPr sz="2200">
                <a:latin typeface="Calibri" panose="020F0502020204030204" pitchFamily="34" charset="0"/>
                <a:cs typeface="Calibri" panose="020F0502020204030204" pitchFamily="34" charset="0"/>
              </a:defRPr>
            </a:lvl4pPr>
            <a:lvl5pPr marL="2285943" indent="-228594">
              <a:buClr>
                <a:srgbClr val="01203D"/>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5pPr>
          </a:lstStyle>
          <a:p>
            <a:pPr lvl="0"/>
            <a:r>
              <a:rPr lang="en-US" dirty="0"/>
              <a:t>Add Main Point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a:extLst>
              <a:ext uri="{FF2B5EF4-FFF2-40B4-BE49-F238E27FC236}">
                <a16:creationId xmlns:a16="http://schemas.microsoft.com/office/drawing/2014/main" id="{DE7F96AB-539D-9F81-1CC6-13C15B17B073}"/>
              </a:ext>
            </a:extLst>
          </p:cNvP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
        <p:nvSpPr>
          <p:cNvPr id="5" name="Text Placeholder 3">
            <a:extLst>
              <a:ext uri="{FF2B5EF4-FFF2-40B4-BE49-F238E27FC236}">
                <a16:creationId xmlns:a16="http://schemas.microsoft.com/office/drawing/2014/main" id="{61257BB8-D718-733E-E4D7-140AA4F0454A}"/>
              </a:ext>
            </a:extLst>
          </p:cNvPr>
          <p:cNvSpPr>
            <a:spLocks noGrp="1"/>
          </p:cNvSpPr>
          <p:nvPr>
            <p:ph type="body" sz="half" idx="2" hasCustomPrompt="1"/>
          </p:nvPr>
        </p:nvSpPr>
        <p:spPr>
          <a:xfrm>
            <a:off x="463296" y="6055564"/>
            <a:ext cx="11265408" cy="258941"/>
          </a:xfrm>
        </p:spPr>
        <p:txBody>
          <a:bodyPr>
            <a:normAutofit/>
          </a:bodyPr>
          <a:lstStyle>
            <a:lvl1pPr marL="0" indent="0" algn="r">
              <a:buNone/>
              <a:defRPr sz="12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notes and citation(s), as appropriate.</a:t>
            </a:r>
          </a:p>
        </p:txBody>
      </p:sp>
      <p:sp>
        <p:nvSpPr>
          <p:cNvPr id="6" name="Title 1">
            <a:extLst>
              <a:ext uri="{FF2B5EF4-FFF2-40B4-BE49-F238E27FC236}">
                <a16:creationId xmlns:a16="http://schemas.microsoft.com/office/drawing/2014/main" id="{DE2DFD5E-C541-3F70-1A1D-AB6B9328B376}"/>
              </a:ext>
            </a:extLst>
          </p:cNvPr>
          <p:cNvSpPr>
            <a:spLocks noGrp="1"/>
          </p:cNvSpPr>
          <p:nvPr>
            <p:ph type="title" hasCustomPrompt="1"/>
          </p:nvPr>
        </p:nvSpPr>
        <p:spPr>
          <a:xfrm>
            <a:off x="0" y="469902"/>
            <a:ext cx="12192000" cy="977898"/>
          </a:xfrm>
          <a:solidFill>
            <a:srgbClr val="01203D"/>
          </a:solidFill>
        </p:spPr>
        <p:txBody>
          <a:bodyPr rIns="274320">
            <a:normAutofit/>
          </a:bodyPr>
          <a:lstStyle>
            <a:lvl1pPr marL="396875" indent="0" algn="l">
              <a:defRPr sz="4400" b="1">
                <a:solidFill>
                  <a:schemeClr val="bg1"/>
                </a:solidFill>
                <a:latin typeface="Calibri" panose="020F0502020204030204" pitchFamily="34" charset="0"/>
                <a:cs typeface="Calibri" panose="020F0502020204030204" pitchFamily="34" charset="0"/>
              </a:defRPr>
            </a:lvl1pPr>
          </a:lstStyle>
          <a:p>
            <a:r>
              <a:rPr lang="en-US" dirty="0"/>
              <a:t>Add Slide Title</a:t>
            </a:r>
          </a:p>
        </p:txBody>
      </p:sp>
    </p:spTree>
    <p:extLst>
      <p:ext uri="{BB962C8B-B14F-4D97-AF65-F5344CB8AC3E}">
        <p14:creationId xmlns:p14="http://schemas.microsoft.com/office/powerpoint/2010/main" val="1547937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8631" y="1676399"/>
            <a:ext cx="11264645" cy="4267202"/>
          </a:xfrm>
          <a:prstGeom prst="rect">
            <a:avLst/>
          </a:prstGeom>
        </p:spPr>
        <p:txBody>
          <a:bodyPr/>
          <a:lstStyle>
            <a:lvl1pPr marL="457189" indent="-457189">
              <a:buClr>
                <a:srgbClr val="92D050"/>
              </a:buClr>
              <a:buSzPct val="100000"/>
              <a:buFontTx/>
              <a:buBlip>
                <a:blip r:embed="rId2"/>
              </a:buBlip>
              <a:defRPr>
                <a:latin typeface="Calibri" panose="020F0502020204030204" pitchFamily="34" charset="0"/>
                <a:cs typeface="Calibri" panose="020F0502020204030204" pitchFamily="34" charset="0"/>
              </a:defRPr>
            </a:lvl1pPr>
            <a:lvl2pPr marL="914377" indent="-227008">
              <a:buClr>
                <a:srgbClr val="62BCF0"/>
              </a:buClr>
              <a:buSzPct val="100000"/>
              <a:buFont typeface="Arial" panose="020B0604020202020204" pitchFamily="34" charset="0"/>
              <a:buChar char="•"/>
              <a:defRPr sz="2600">
                <a:latin typeface="Calibri" panose="020F0502020204030204" pitchFamily="34" charset="0"/>
                <a:cs typeface="Calibri" panose="020F0502020204030204" pitchFamily="34" charset="0"/>
              </a:defRPr>
            </a:lvl2pPr>
            <a:lvl3pPr marL="1371566" indent="-228594">
              <a:buClr>
                <a:srgbClr val="84BC49"/>
              </a:buClr>
              <a:buSzPct val="100000"/>
              <a:buFont typeface="Calibri" panose="020F0502020204030204" pitchFamily="34" charset="0"/>
              <a:buChar char="»"/>
              <a:defRPr sz="2400">
                <a:latin typeface="Calibri" panose="020F0502020204030204" pitchFamily="34" charset="0"/>
                <a:cs typeface="Calibri" panose="020F0502020204030204" pitchFamily="34" charset="0"/>
              </a:defRPr>
            </a:lvl3pPr>
            <a:lvl4pPr marL="1828754" indent="-228594">
              <a:buClr>
                <a:srgbClr val="01203D"/>
              </a:buClr>
              <a:buSzPct val="100000"/>
              <a:buFont typeface="Calibri" panose="020F0502020204030204" pitchFamily="34" charset="0"/>
              <a:buChar char="–"/>
              <a:defRPr sz="2200">
                <a:latin typeface="Calibri" panose="020F0502020204030204" pitchFamily="34" charset="0"/>
                <a:cs typeface="Calibri" panose="020F0502020204030204" pitchFamily="34" charset="0"/>
              </a:defRPr>
            </a:lvl4pPr>
            <a:lvl5pPr marL="2285943" indent="-228594">
              <a:buClr>
                <a:srgbClr val="01203D"/>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5pPr>
          </a:lstStyle>
          <a:p>
            <a:pPr lvl="0"/>
            <a:r>
              <a:rPr lang="en-US" dirty="0"/>
              <a:t>Add Main Point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a:extLst>
              <a:ext uri="{FF2B5EF4-FFF2-40B4-BE49-F238E27FC236}">
                <a16:creationId xmlns:a16="http://schemas.microsoft.com/office/drawing/2014/main" id="{DE7F96AB-539D-9F81-1CC6-13C15B17B073}"/>
              </a:ext>
            </a:extLst>
          </p:cNvP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
        <p:nvSpPr>
          <p:cNvPr id="15" name="Title 14">
            <a:extLst>
              <a:ext uri="{FF2B5EF4-FFF2-40B4-BE49-F238E27FC236}">
                <a16:creationId xmlns:a16="http://schemas.microsoft.com/office/drawing/2014/main" id="{90022604-4EC6-B2D0-6689-131165F553E9}"/>
              </a:ext>
            </a:extLst>
          </p:cNvPr>
          <p:cNvSpPr>
            <a:spLocks noGrp="1"/>
          </p:cNvSpPr>
          <p:nvPr>
            <p:ph type="title" hasCustomPrompt="1"/>
          </p:nvPr>
        </p:nvSpPr>
        <p:spPr/>
        <p:txBody>
          <a:bodyPr/>
          <a:lstStyle>
            <a:lvl1pPr algn="l">
              <a:defRPr b="1"/>
            </a:lvl1pPr>
          </a:lstStyle>
          <a:p>
            <a:r>
              <a:rPr lang="en-US" dirty="0"/>
              <a:t>Add Slide Title</a:t>
            </a:r>
          </a:p>
        </p:txBody>
      </p:sp>
      <p:sp>
        <p:nvSpPr>
          <p:cNvPr id="2" name="Text Placeholder 3">
            <a:extLst>
              <a:ext uri="{FF2B5EF4-FFF2-40B4-BE49-F238E27FC236}">
                <a16:creationId xmlns:a16="http://schemas.microsoft.com/office/drawing/2014/main" id="{F6154341-6AD0-3C49-4B44-8141F2A7FF6C}"/>
              </a:ext>
            </a:extLst>
          </p:cNvPr>
          <p:cNvSpPr>
            <a:spLocks noGrp="1"/>
          </p:cNvSpPr>
          <p:nvPr>
            <p:ph type="body" sz="half" idx="2" hasCustomPrompt="1"/>
          </p:nvPr>
        </p:nvSpPr>
        <p:spPr>
          <a:xfrm>
            <a:off x="463296" y="6055564"/>
            <a:ext cx="11265408" cy="258941"/>
          </a:xfrm>
        </p:spPr>
        <p:txBody>
          <a:bodyPr>
            <a:normAutofit/>
          </a:bodyPr>
          <a:lstStyle>
            <a:lvl1pPr marL="0" indent="0" algn="r">
              <a:buNone/>
              <a:defRPr sz="12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notes and citation(s), as appropriate.</a:t>
            </a:r>
          </a:p>
        </p:txBody>
      </p:sp>
    </p:spTree>
    <p:extLst>
      <p:ext uri="{BB962C8B-B14F-4D97-AF65-F5344CB8AC3E}">
        <p14:creationId xmlns:p14="http://schemas.microsoft.com/office/powerpoint/2010/main" val="168153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3" name="Slide Number">
            <a:extLst>
              <a:ext uri="{FF2B5EF4-FFF2-40B4-BE49-F238E27FC236}">
                <a16:creationId xmlns:a16="http://schemas.microsoft.com/office/drawing/2014/main" id="{DE7F96AB-539D-9F81-1CC6-13C15B17B073}"/>
              </a:ext>
            </a:extLst>
          </p:cNvP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
        <p:nvSpPr>
          <p:cNvPr id="15" name="Title 14">
            <a:extLst>
              <a:ext uri="{FF2B5EF4-FFF2-40B4-BE49-F238E27FC236}">
                <a16:creationId xmlns:a16="http://schemas.microsoft.com/office/drawing/2014/main" id="{90022604-4EC6-B2D0-6689-131165F553E9}"/>
              </a:ext>
            </a:extLst>
          </p:cNvPr>
          <p:cNvSpPr>
            <a:spLocks noGrp="1"/>
          </p:cNvSpPr>
          <p:nvPr>
            <p:ph type="title" hasCustomPrompt="1"/>
          </p:nvPr>
        </p:nvSpPr>
        <p:spPr/>
        <p:txBody>
          <a:bodyPr/>
          <a:lstStyle>
            <a:lvl1pPr algn="l">
              <a:defRPr b="1"/>
            </a:lvl1pPr>
          </a:lstStyle>
          <a:p>
            <a:r>
              <a:rPr lang="en-US" dirty="0"/>
              <a:t>Add Slide Title</a:t>
            </a:r>
          </a:p>
        </p:txBody>
      </p:sp>
      <p:sp>
        <p:nvSpPr>
          <p:cNvPr id="2" name="Text Placeholder 3">
            <a:extLst>
              <a:ext uri="{FF2B5EF4-FFF2-40B4-BE49-F238E27FC236}">
                <a16:creationId xmlns:a16="http://schemas.microsoft.com/office/drawing/2014/main" id="{F6154341-6AD0-3C49-4B44-8141F2A7FF6C}"/>
              </a:ext>
            </a:extLst>
          </p:cNvPr>
          <p:cNvSpPr>
            <a:spLocks noGrp="1"/>
          </p:cNvSpPr>
          <p:nvPr>
            <p:ph type="body" sz="half" idx="2" hasCustomPrompt="1"/>
          </p:nvPr>
        </p:nvSpPr>
        <p:spPr>
          <a:xfrm>
            <a:off x="463296" y="6055564"/>
            <a:ext cx="11265408" cy="258941"/>
          </a:xfrm>
        </p:spPr>
        <p:txBody>
          <a:bodyPr>
            <a:normAutofit/>
          </a:bodyPr>
          <a:lstStyle>
            <a:lvl1pPr marL="0" indent="0" algn="r">
              <a:buNone/>
              <a:defRPr sz="12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notes and citation(s), as appropriate.</a:t>
            </a:r>
          </a:p>
        </p:txBody>
      </p:sp>
    </p:spTree>
    <p:extLst>
      <p:ext uri="{BB962C8B-B14F-4D97-AF65-F5344CB8AC3E}">
        <p14:creationId xmlns:p14="http://schemas.microsoft.com/office/powerpoint/2010/main" val="2890365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24" y="469902"/>
            <a:ext cx="11274552" cy="977898"/>
          </a:xfrm>
        </p:spPr>
        <p:txBody>
          <a:bodyPr>
            <a:normAutofit/>
          </a:bodyPr>
          <a:lstStyle>
            <a:lvl1pPr algn="l">
              <a:defRPr sz="4400" b="1">
                <a:solidFill>
                  <a:srgbClr val="01203D"/>
                </a:solidFill>
                <a:latin typeface="Calibri" panose="020F0502020204030204" pitchFamily="34" charset="0"/>
                <a:cs typeface="Calibri" panose="020F0502020204030204" pitchFamily="34" charset="0"/>
              </a:defRPr>
            </a:lvl1pPr>
          </a:lstStyle>
          <a:p>
            <a:r>
              <a:rPr lang="en-US" dirty="0"/>
              <a:t>Add Slide Title</a:t>
            </a:r>
          </a:p>
        </p:txBody>
      </p:sp>
      <p:sp>
        <p:nvSpPr>
          <p:cNvPr id="3" name="Content Placeholder 2"/>
          <p:cNvSpPr>
            <a:spLocks noGrp="1"/>
          </p:cNvSpPr>
          <p:nvPr>
            <p:ph idx="1" hasCustomPrompt="1"/>
          </p:nvPr>
        </p:nvSpPr>
        <p:spPr>
          <a:xfrm>
            <a:off x="468631" y="1676399"/>
            <a:ext cx="5398771" cy="4267202"/>
          </a:xfrm>
          <a:prstGeom prst="rect">
            <a:avLst/>
          </a:prstGeom>
        </p:spPr>
        <p:txBody>
          <a:bodyPr/>
          <a:lstStyle>
            <a:lvl1pPr marL="457189" indent="-457189">
              <a:buClr>
                <a:srgbClr val="92D050"/>
              </a:buClr>
              <a:buSzPct val="100000"/>
              <a:buFontTx/>
              <a:buBlip>
                <a:blip r:embed="rId2"/>
              </a:buBlip>
              <a:defRPr>
                <a:latin typeface="Calibri" panose="020F0502020204030204" pitchFamily="34" charset="0"/>
                <a:cs typeface="Calibri" panose="020F0502020204030204" pitchFamily="34" charset="0"/>
              </a:defRPr>
            </a:lvl1pPr>
            <a:lvl2pPr marL="914377" indent="-227008">
              <a:buClr>
                <a:srgbClr val="62BCF0"/>
              </a:buClr>
              <a:buSzPct val="100000"/>
              <a:buFont typeface="Arial" panose="020B0604020202020204" pitchFamily="34" charset="0"/>
              <a:buChar char="•"/>
              <a:defRPr sz="2600">
                <a:latin typeface="Calibri" panose="020F0502020204030204" pitchFamily="34" charset="0"/>
                <a:cs typeface="Calibri" panose="020F0502020204030204" pitchFamily="34" charset="0"/>
              </a:defRPr>
            </a:lvl2pPr>
            <a:lvl3pPr marL="1371566" indent="-228594">
              <a:buClr>
                <a:srgbClr val="84BC49"/>
              </a:buClr>
              <a:buSzPct val="100000"/>
              <a:buFont typeface="Calibri" panose="020F0502020204030204" pitchFamily="34" charset="0"/>
              <a:buChar char="»"/>
              <a:defRPr sz="2400">
                <a:latin typeface="Calibri" panose="020F0502020204030204" pitchFamily="34" charset="0"/>
                <a:cs typeface="Calibri" panose="020F0502020204030204" pitchFamily="34" charset="0"/>
              </a:defRPr>
            </a:lvl3pPr>
            <a:lvl4pPr marL="1828754" indent="-228594">
              <a:buClr>
                <a:srgbClr val="01203D"/>
              </a:buClr>
              <a:buSzPct val="100000"/>
              <a:buFont typeface="Calibri" panose="020F0502020204030204" pitchFamily="34" charset="0"/>
              <a:buChar char="–"/>
              <a:defRPr sz="2200">
                <a:latin typeface="Calibri" panose="020F0502020204030204" pitchFamily="34" charset="0"/>
                <a:cs typeface="Calibri" panose="020F0502020204030204" pitchFamily="34" charset="0"/>
              </a:defRPr>
            </a:lvl4pPr>
            <a:lvl5pPr marL="2285943" indent="-228594">
              <a:buClr>
                <a:srgbClr val="01203D"/>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5pPr>
          </a:lstStyle>
          <a:p>
            <a:pPr lvl="0"/>
            <a:r>
              <a:rPr lang="en-US" dirty="0"/>
              <a:t>Add Main Point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34CE00EA-2A91-B203-6906-12A1002A3EB5}"/>
              </a:ext>
            </a:extLst>
          </p:cNvPr>
          <p:cNvSpPr>
            <a:spLocks noGrp="1"/>
          </p:cNvSpPr>
          <p:nvPr>
            <p:ph idx="15" hasCustomPrompt="1"/>
          </p:nvPr>
        </p:nvSpPr>
        <p:spPr>
          <a:xfrm>
            <a:off x="6324598" y="1686126"/>
            <a:ext cx="5398771" cy="4267202"/>
          </a:xfrm>
          <a:prstGeom prst="rect">
            <a:avLst/>
          </a:prstGeom>
        </p:spPr>
        <p:txBody>
          <a:bodyPr/>
          <a:lstStyle>
            <a:lvl1pPr marL="457189" indent="-457189">
              <a:buClr>
                <a:srgbClr val="92D050"/>
              </a:buClr>
              <a:buSzPct val="100000"/>
              <a:buFontTx/>
              <a:buBlip>
                <a:blip r:embed="rId2"/>
              </a:buBlip>
              <a:defRPr>
                <a:latin typeface="Calibri" panose="020F0502020204030204" pitchFamily="34" charset="0"/>
                <a:cs typeface="Calibri" panose="020F0502020204030204" pitchFamily="34" charset="0"/>
              </a:defRPr>
            </a:lvl1pPr>
            <a:lvl2pPr marL="914377" indent="-227008">
              <a:buClr>
                <a:srgbClr val="62BCF0"/>
              </a:buClr>
              <a:buSzPct val="100000"/>
              <a:buFont typeface="Arial" panose="020B0604020202020204" pitchFamily="34" charset="0"/>
              <a:buChar char="•"/>
              <a:defRPr sz="2600">
                <a:latin typeface="Calibri" panose="020F0502020204030204" pitchFamily="34" charset="0"/>
                <a:cs typeface="Calibri" panose="020F0502020204030204" pitchFamily="34" charset="0"/>
              </a:defRPr>
            </a:lvl2pPr>
            <a:lvl3pPr marL="1371566" indent="-228594">
              <a:buClr>
                <a:srgbClr val="84BC49"/>
              </a:buClr>
              <a:buSzPct val="100000"/>
              <a:buFont typeface="Calibri" panose="020F0502020204030204" pitchFamily="34" charset="0"/>
              <a:buChar char="»"/>
              <a:defRPr sz="2400">
                <a:latin typeface="Calibri" panose="020F0502020204030204" pitchFamily="34" charset="0"/>
                <a:cs typeface="Calibri" panose="020F0502020204030204" pitchFamily="34" charset="0"/>
              </a:defRPr>
            </a:lvl3pPr>
            <a:lvl4pPr marL="1828754" indent="-228594">
              <a:buClr>
                <a:srgbClr val="01203D"/>
              </a:buClr>
              <a:buSzPct val="100000"/>
              <a:buFont typeface="Calibri" panose="020F0502020204030204" pitchFamily="34" charset="0"/>
              <a:buChar char="–"/>
              <a:defRPr sz="2200">
                <a:latin typeface="Calibri" panose="020F0502020204030204" pitchFamily="34" charset="0"/>
                <a:cs typeface="Calibri" panose="020F0502020204030204" pitchFamily="34" charset="0"/>
              </a:defRPr>
            </a:lvl4pPr>
            <a:lvl5pPr marL="2285943" indent="-228594">
              <a:buClr>
                <a:srgbClr val="01203D"/>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5pPr>
          </a:lstStyle>
          <a:p>
            <a:pPr lvl="0"/>
            <a:r>
              <a:rPr lang="en-US" dirty="0"/>
              <a:t>Add Main Point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a:extLst>
              <a:ext uri="{FF2B5EF4-FFF2-40B4-BE49-F238E27FC236}">
                <a16:creationId xmlns:a16="http://schemas.microsoft.com/office/drawing/2014/main" id="{DE7F96AB-539D-9F81-1CC6-13C15B17B073}"/>
              </a:ext>
            </a:extLst>
          </p:cNvP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
        <p:nvSpPr>
          <p:cNvPr id="4" name="Text Placeholder 3">
            <a:extLst>
              <a:ext uri="{FF2B5EF4-FFF2-40B4-BE49-F238E27FC236}">
                <a16:creationId xmlns:a16="http://schemas.microsoft.com/office/drawing/2014/main" id="{0823EB6D-7AE6-B2CD-9FBD-D4B738DCF57F}"/>
              </a:ext>
            </a:extLst>
          </p:cNvPr>
          <p:cNvSpPr>
            <a:spLocks noGrp="1"/>
          </p:cNvSpPr>
          <p:nvPr>
            <p:ph type="body" sz="half" idx="2" hasCustomPrompt="1"/>
          </p:nvPr>
        </p:nvSpPr>
        <p:spPr>
          <a:xfrm>
            <a:off x="463296" y="6055564"/>
            <a:ext cx="11265408" cy="258941"/>
          </a:xfrm>
        </p:spPr>
        <p:txBody>
          <a:bodyPr>
            <a:normAutofit/>
          </a:bodyPr>
          <a:lstStyle>
            <a:lvl1pPr marL="0" indent="0" algn="r">
              <a:buNone/>
              <a:defRPr sz="12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notes and citation(s), as appropriate.</a:t>
            </a:r>
          </a:p>
        </p:txBody>
      </p:sp>
    </p:spTree>
    <p:extLst>
      <p:ext uri="{BB962C8B-B14F-4D97-AF65-F5344CB8AC3E}">
        <p14:creationId xmlns:p14="http://schemas.microsoft.com/office/powerpoint/2010/main" val="3922678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26A2C0A-2B75-8232-1E5A-E5D8F5512A03}"/>
              </a:ext>
            </a:extLst>
          </p:cNvP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398945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40634"/>
            <a:ext cx="11292840" cy="460259"/>
          </a:xfrm>
          <a:prstGeom prst="rect">
            <a:avLst/>
          </a:prstGeom>
          <a:noFill/>
        </p:spPr>
        <p:txBody>
          <a:bodyPr anchor="ctr">
            <a:normAutofit/>
          </a:bodyPr>
          <a:lstStyle>
            <a:lvl1pPr marL="0" indent="0" algn="ctr">
              <a:buNone/>
              <a:defRPr sz="2200" b="1">
                <a:solidFill>
                  <a:srgbClr val="01203D"/>
                </a:solidFill>
                <a:latin typeface="+mn-lt"/>
                <a:cs typeface="Arial" panose="020B0604020202020204" pitchFamily="34"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chfs.ky.gov/agencies/DPH</a:t>
            </a:r>
          </a:p>
        </p:txBody>
      </p:sp>
      <p:sp>
        <p:nvSpPr>
          <p:cNvPr id="12" name="Rectangle 11"/>
          <p:cNvSpPr/>
          <p:nvPr userDrawn="1"/>
        </p:nvSpPr>
        <p:spPr>
          <a:xfrm>
            <a:off x="449580" y="677008"/>
            <a:ext cx="11292840" cy="769441"/>
          </a:xfrm>
          <a:prstGeom prst="rect">
            <a:avLst/>
          </a:prstGeom>
        </p:spPr>
        <p:txBody>
          <a:bodyPr wrap="square">
            <a:spAutoFit/>
          </a:bodyPr>
          <a:lstStyle/>
          <a:p>
            <a:pPr lvl="0" algn="ctr"/>
            <a:r>
              <a:rPr lang="en-US" sz="4400" b="1" dirty="0">
                <a:solidFill>
                  <a:srgbClr val="01203D"/>
                </a:solidFill>
                <a:latin typeface="Calibri" panose="020F0502020204030204" pitchFamily="34" charset="0"/>
                <a:cs typeface="Calibri" panose="020F0502020204030204" pitchFamily="34" charset="0"/>
              </a:rPr>
              <a:t>Thank you. </a:t>
            </a:r>
          </a:p>
        </p:txBody>
      </p:sp>
      <p:sp>
        <p:nvSpPr>
          <p:cNvPr id="13" name="Text Placeholder 35"/>
          <p:cNvSpPr>
            <a:spLocks noGrp="1"/>
          </p:cNvSpPr>
          <p:nvPr>
            <p:ph type="body" sz="quarter" idx="14" hasCustomPrompt="1"/>
          </p:nvPr>
        </p:nvSpPr>
        <p:spPr>
          <a:xfrm>
            <a:off x="449580" y="1676401"/>
            <a:ext cx="11292840" cy="1752600"/>
          </a:xfrm>
          <a:prstGeom prst="rect">
            <a:avLst/>
          </a:prstGeo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Add presenter name, phone, email</a:t>
            </a:r>
          </a:p>
        </p:txBody>
      </p:sp>
      <p:grpSp>
        <p:nvGrpSpPr>
          <p:cNvPr id="22" name="Group 21" descr="2 logos&#10;Kentucky Public Health &#10;Cabinet for Health and Family Services">
            <a:extLst>
              <a:ext uri="{FF2B5EF4-FFF2-40B4-BE49-F238E27FC236}">
                <a16:creationId xmlns:a16="http://schemas.microsoft.com/office/drawing/2014/main" id="{E0F9AF5C-7C35-E789-5E04-BF6A322AEC4E}"/>
              </a:ext>
            </a:extLst>
          </p:cNvPr>
          <p:cNvGrpSpPr/>
          <p:nvPr userDrawn="1"/>
        </p:nvGrpSpPr>
        <p:grpSpPr>
          <a:xfrm>
            <a:off x="446252" y="4583903"/>
            <a:ext cx="11296168" cy="1445487"/>
            <a:chOff x="446252" y="4583903"/>
            <a:chExt cx="11296168" cy="1445486"/>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pic>
        <p:nvPicPr>
          <p:cNvPr id="2" name="PHAB Seal 1" descr="Public Health Accreditation Board logo">
            <a:extLst>
              <a:ext uri="{FF2B5EF4-FFF2-40B4-BE49-F238E27FC236}">
                <a16:creationId xmlns:a16="http://schemas.microsoft.com/office/drawing/2014/main" id="{F019506F-A68D-B9CA-F0E0-0441A9CF6544}"/>
              </a:ext>
            </a:extLst>
          </p:cNvPr>
          <p:cNvPicPr>
            <a:picLocks noChangeAspect="1"/>
          </p:cNvPicPr>
          <p:nvPr userDrawn="1"/>
        </p:nvPicPr>
        <p:blipFill>
          <a:blip r:embed="rId4"/>
          <a:stretch>
            <a:fillRect/>
          </a:stretch>
        </p:blipFill>
        <p:spPr>
          <a:xfrm>
            <a:off x="5201186" y="4465765"/>
            <a:ext cx="1789628" cy="1755648"/>
          </a:xfrm>
          <a:prstGeom prst="rect">
            <a:avLst/>
          </a:prstGeom>
        </p:spPr>
      </p:pic>
      <p:sp>
        <p:nvSpPr>
          <p:cNvPr id="4" name="Slide Number">
            <a:extLst>
              <a:ext uri="{FF2B5EF4-FFF2-40B4-BE49-F238E27FC236}">
                <a16:creationId xmlns:a16="http://schemas.microsoft.com/office/drawing/2014/main" id="{393E249F-B0F7-A6BF-987A-20B7F7F5D08F}"/>
              </a:ext>
            </a:extLst>
          </p:cNvP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469467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in Title"/>
          <p:cNvSpPr>
            <a:spLocks noGrp="1"/>
          </p:cNvSpPr>
          <p:nvPr>
            <p:ph type="title"/>
          </p:nvPr>
        </p:nvSpPr>
        <p:spPr>
          <a:xfrm>
            <a:off x="457200" y="468314"/>
            <a:ext cx="11277600" cy="979486"/>
          </a:xfrm>
          <a:prstGeom prst="rect">
            <a:avLst/>
          </a:prstGeom>
        </p:spPr>
        <p:txBody>
          <a:bodyPr vert="horz" lIns="91440" tIns="45720" rIns="91440" bIns="45720" rtlCol="0" anchor="ctr">
            <a:normAutofit/>
          </a:bodyPr>
          <a:lstStyle/>
          <a:p>
            <a:r>
              <a:rPr lang="en-US" dirty="0"/>
              <a:t>Click to edit Master title style</a:t>
            </a:r>
          </a:p>
        </p:txBody>
      </p:sp>
      <p:sp>
        <p:nvSpPr>
          <p:cNvPr id="3" name="Body Content"/>
          <p:cNvSpPr>
            <a:spLocks noGrp="1"/>
          </p:cNvSpPr>
          <p:nvPr>
            <p:ph type="body" idx="1"/>
          </p:nvPr>
        </p:nvSpPr>
        <p:spPr>
          <a:xfrm>
            <a:off x="457200" y="1676400"/>
            <a:ext cx="11277600" cy="4267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Bottom Banner">
            <a:extLst>
              <a:ext uri="{FF2B5EF4-FFF2-40B4-BE49-F238E27FC236}">
                <a16:creationId xmlns:a16="http://schemas.microsoft.com/office/drawing/2014/main" id="{DABA7BD1-C1CF-4AD3-8673-292155A31C89}"/>
              </a:ext>
            </a:extLst>
          </p:cNvPr>
          <p:cNvSpPr/>
          <p:nvPr userDrawn="1"/>
        </p:nvSpPr>
        <p:spPr>
          <a:xfrm>
            <a:off x="0" y="6400800"/>
            <a:ext cx="12192000" cy="457200"/>
          </a:xfrm>
          <a:prstGeom prst="rect">
            <a:avLst/>
          </a:prstGeom>
          <a:gradFill>
            <a:gsLst>
              <a:gs pos="5000">
                <a:srgbClr val="62BCF0"/>
              </a:gs>
              <a:gs pos="80000">
                <a:srgbClr val="01203D"/>
              </a:gs>
              <a:gs pos="20000">
                <a:srgbClr val="01203D"/>
              </a:gs>
              <a:gs pos="95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dirty="0">
                <a:solidFill>
                  <a:schemeClr val="accent6">
                    <a:lumMod val="20000"/>
                    <a:lumOff val="80000"/>
                  </a:schemeClr>
                </a:solidFill>
                <a:latin typeface="+mn-lt"/>
                <a:cs typeface="Arial" panose="020B0604020202020204" pitchFamily="34" charset="0"/>
              </a:rPr>
              <a:t>Kentucky Department for Public Health</a:t>
            </a:r>
          </a:p>
        </p:txBody>
      </p:sp>
      <p:sp>
        <p:nvSpPr>
          <p:cNvPr id="6" name="Slide Number"/>
          <p:cNvSpPr>
            <a:spLocks noGrp="1"/>
          </p:cNvSpPr>
          <p:nvPr>
            <p:ph type="sldNum" sz="quarter" idx="4"/>
          </p:nvPr>
        </p:nvSpPr>
        <p:spPr>
          <a:xfrm>
            <a:off x="11362721" y="6504995"/>
            <a:ext cx="695325" cy="251816"/>
          </a:xfrm>
          <a:prstGeom prst="rect">
            <a:avLst/>
          </a:prstGeom>
        </p:spPr>
        <p:txBody>
          <a:bodyPr vert="horz" lIns="91440" tIns="45720" rIns="91440" bIns="45720" rtlCol="0" anchor="ctr"/>
          <a:lstStyle>
            <a:lvl1pPr algn="r">
              <a:defRPr sz="1600" b="0">
                <a:solidFill>
                  <a:schemeClr val="bg2">
                    <a:lumMod val="25000"/>
                  </a:schemeClr>
                </a:solidFill>
                <a:latin typeface="+mn-lt"/>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4135534529"/>
      </p:ext>
    </p:extLst>
  </p:cSld>
  <p:clrMap bg1="lt1" tx1="dk1" bg2="lt2" tx2="dk2" accent1="accent1" accent2="accent2" accent3="accent3" accent4="accent4" accent5="accent5" accent6="accent6" hlink="hlink" folHlink="folHlink"/>
  <p:sldLayoutIdLst>
    <p:sldLayoutId id="2147483747" r:id="rId1"/>
    <p:sldLayoutId id="2147483757" r:id="rId2"/>
    <p:sldLayoutId id="2147483764" r:id="rId3"/>
    <p:sldLayoutId id="2147483758" r:id="rId4"/>
    <p:sldLayoutId id="2147483756" r:id="rId5"/>
    <p:sldLayoutId id="2147483765" r:id="rId6"/>
    <p:sldLayoutId id="2147483750" r:id="rId7"/>
    <p:sldLayoutId id="2147483768" r:id="rId8"/>
    <p:sldLayoutId id="2147483755" r:id="rId9"/>
    <p:sldLayoutId id="2147483766" r:id="rId10"/>
    <p:sldLayoutId id="2147483759" r:id="rId11"/>
    <p:sldLayoutId id="2147483767" r:id="rId12"/>
    <p:sldLayoutId id="2147483735" r:id="rId13"/>
    <p:sldLayoutId id="2147483729" r:id="rId14"/>
    <p:sldLayoutId id="2147483734" r:id="rId15"/>
  </p:sldLayoutIdLst>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hf hdr="0" ftr="0" dt="0"/>
  <p:txStyles>
    <p:titleStyle>
      <a:lvl1pPr algn="ctr" defTabSz="914377" rtl="0" eaLnBrk="1" latinLnBrk="0" hangingPunct="1">
        <a:lnSpc>
          <a:spcPct val="90000"/>
        </a:lnSpc>
        <a:spcBef>
          <a:spcPct val="0"/>
        </a:spcBef>
        <a:buNone/>
        <a:defRPr sz="4400" b="1" kern="1200">
          <a:solidFill>
            <a:srgbClr val="01203D"/>
          </a:solidFill>
          <a:latin typeface="+mj-lt"/>
          <a:ea typeface="+mj-ea"/>
          <a:cs typeface="Calibri Light" panose="020F0302020204030204" pitchFamily="34" charset="0"/>
        </a:defRPr>
      </a:lvl1pPr>
    </p:titleStyle>
    <p:bodyStyle>
      <a:lvl1pPr marL="461951" indent="-461951" algn="l" defTabSz="914377" rtl="0" eaLnBrk="1" latinLnBrk="0" hangingPunct="1">
        <a:lnSpc>
          <a:spcPct val="90000"/>
        </a:lnSpc>
        <a:spcBef>
          <a:spcPts val="1000"/>
        </a:spcBef>
        <a:buClr>
          <a:srgbClr val="92D050"/>
        </a:buClr>
        <a:buSzPct val="100000"/>
        <a:buFontTx/>
        <a:buBlip>
          <a:blip r:embed="rId17"/>
        </a:buBlip>
        <a:defRPr sz="2800" kern="1200">
          <a:solidFill>
            <a:srgbClr val="01203D"/>
          </a:solidFill>
          <a:latin typeface="Calibri" panose="020F0502020204030204" pitchFamily="34" charset="0"/>
          <a:ea typeface="+mn-ea"/>
          <a:cs typeface="Calibri" panose="020F0502020204030204" pitchFamily="34" charset="0"/>
        </a:defRPr>
      </a:lvl1pPr>
      <a:lvl2pPr marL="914377" indent="-230182" algn="l" defTabSz="914377" rtl="0" eaLnBrk="1" latinLnBrk="0" hangingPunct="1">
        <a:lnSpc>
          <a:spcPct val="90000"/>
        </a:lnSpc>
        <a:spcBef>
          <a:spcPts val="500"/>
        </a:spcBef>
        <a:buClr>
          <a:srgbClr val="62BCF0"/>
        </a:buClr>
        <a:buSzPct val="100000"/>
        <a:buFont typeface="Arial" panose="020B0604020202020204" pitchFamily="34" charset="0"/>
        <a:buChar char="•"/>
        <a:defRPr sz="2600" kern="1200">
          <a:solidFill>
            <a:srgbClr val="01203D"/>
          </a:solidFill>
          <a:latin typeface="Calibri" panose="020F0502020204030204" pitchFamily="34" charset="0"/>
          <a:ea typeface="+mn-ea"/>
          <a:cs typeface="Calibri" panose="020F0502020204030204" pitchFamily="34" charset="0"/>
        </a:defRPr>
      </a:lvl2pPr>
      <a:lvl3pPr marL="1376328" indent="-234945" algn="l" defTabSz="914377" rtl="0" eaLnBrk="1" latinLnBrk="0" hangingPunct="1">
        <a:lnSpc>
          <a:spcPct val="90000"/>
        </a:lnSpc>
        <a:spcBef>
          <a:spcPts val="500"/>
        </a:spcBef>
        <a:buClr>
          <a:srgbClr val="84BC49"/>
        </a:buClr>
        <a:buSzPct val="100000"/>
        <a:buFont typeface="Calibri" panose="020F0502020204030204" pitchFamily="34" charset="0"/>
        <a:buChar char="»"/>
        <a:defRPr sz="2400" kern="1200">
          <a:solidFill>
            <a:srgbClr val="01203D"/>
          </a:solidFill>
          <a:latin typeface="Calibri" panose="020F0502020204030204" pitchFamily="34" charset="0"/>
          <a:ea typeface="+mn-ea"/>
          <a:cs typeface="Calibri" panose="020F0502020204030204" pitchFamily="34" charset="0"/>
        </a:defRPr>
      </a:lvl3pPr>
      <a:lvl4pPr marL="1828754" indent="-227008" algn="l" defTabSz="914377" rtl="0" eaLnBrk="1" latinLnBrk="0" hangingPunct="1">
        <a:lnSpc>
          <a:spcPct val="90000"/>
        </a:lnSpc>
        <a:spcBef>
          <a:spcPts val="500"/>
        </a:spcBef>
        <a:buClr>
          <a:srgbClr val="01203D"/>
        </a:buClr>
        <a:buSzPct val="100000"/>
        <a:buFont typeface="Calibri" panose="020F0502020204030204" pitchFamily="34" charset="0"/>
        <a:buChar char="–"/>
        <a:defRPr sz="2200" kern="1200">
          <a:solidFill>
            <a:srgbClr val="01203D"/>
          </a:solidFill>
          <a:latin typeface="Calibri" panose="020F0502020204030204" pitchFamily="34" charset="0"/>
          <a:ea typeface="+mn-ea"/>
          <a:cs typeface="Calibri" panose="020F0502020204030204" pitchFamily="34" charset="0"/>
        </a:defRPr>
      </a:lvl4pPr>
      <a:lvl5pPr marL="2290705" indent="-234945" algn="l" defTabSz="914377" rtl="0" eaLnBrk="1" latinLnBrk="0" hangingPunct="1">
        <a:lnSpc>
          <a:spcPct val="90000"/>
        </a:lnSpc>
        <a:spcBef>
          <a:spcPts val="500"/>
        </a:spcBef>
        <a:buClr>
          <a:srgbClr val="01203D"/>
        </a:buClr>
        <a:buSzPct val="100000"/>
        <a:buFont typeface="Arial" panose="020B0604020202020204" pitchFamily="34" charset="0"/>
        <a:buChar char="•"/>
        <a:defRPr sz="2000" kern="1200">
          <a:solidFill>
            <a:srgbClr val="01203D"/>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392" userDrawn="1">
          <p15:clr>
            <a:srgbClr val="F26B43"/>
          </p15:clr>
        </p15:guide>
        <p15:guide id="4" pos="288" userDrawn="1">
          <p15:clr>
            <a:srgbClr val="F26B43"/>
          </p15:clr>
        </p15:guide>
        <p15:guide id="5" orient="horz" pos="288" userDrawn="1">
          <p15:clr>
            <a:srgbClr val="F26B43"/>
          </p15:clr>
        </p15:guide>
        <p15:guide id="6" orient="horz" pos="3744" userDrawn="1">
          <p15:clr>
            <a:srgbClr val="F26B43"/>
          </p15:clr>
        </p15:guide>
        <p15:guide id="7" orient="horz" pos="1056" userDrawn="1">
          <p15:clr>
            <a:srgbClr val="F26B43"/>
          </p15:clr>
        </p15:guide>
        <p15:guide id="8" orient="horz" pos="912" userDrawn="1">
          <p15:clr>
            <a:srgbClr val="F26B43"/>
          </p15:clr>
        </p15:guide>
        <p15:guide id="9" pos="3984" userDrawn="1">
          <p15:clr>
            <a:srgbClr val="F26B43"/>
          </p15:clr>
        </p15:guide>
        <p15:guide id="10" pos="3696" userDrawn="1">
          <p15:clr>
            <a:srgbClr val="F26B43"/>
          </p15:clr>
        </p15:guide>
        <p15:guide id="11" orient="horz" pos="4176" userDrawn="1">
          <p15:clr>
            <a:srgbClr val="F26B43"/>
          </p15:clr>
        </p15:guide>
        <p15:guide id="12"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3_47FBC0B0.xml"/><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chart" Target="../charts/chart1.xml"/><Relationship Id="rId4" Type="http://schemas.openxmlformats.org/officeDocument/2006/relationships/hyperlink" Target="https://www.cdc.gov/vaccines/imz-managers/coverage/schoolvaxview/data-reports/index.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11_42AD383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E_DB08B79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microsoft.com/office/2018/10/relationships/comments" Target="../comments/modernComment_126_FA2AB8AB.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measles/data-research/index.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s://www.chfs.ky.gov/agencies/dph/dehp/idb/Pages/PertussisKYAug2023.aspx"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BD.Johnson@ky.gov"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hyperlink" Target="https://www.nhsinform.scot/illnesses-and-conditions/infections-and-poisoning/measles/" TargetMode="External"/><Relationship Id="rId13" Type="http://schemas.openxmlformats.org/officeDocument/2006/relationships/hyperlink" Target="https://www.cdc.gov/pertussis/php/surveillance/index.html" TargetMode="External"/><Relationship Id="rId18" Type="http://schemas.openxmlformats.org/officeDocument/2006/relationships/hyperlink" Target="https://www.cdc.gov/vaccines/imz-schedules/child-easyread.html" TargetMode="External"/><Relationship Id="rId3" Type="http://schemas.openxmlformats.org/officeDocument/2006/relationships/hyperlink" Target="https://youtu.be/DB70izafC1Y?si=QJfJbpqlwfqRe5-u" TargetMode="External"/><Relationship Id="rId7" Type="http://schemas.openxmlformats.org/officeDocument/2006/relationships/hyperlink" Target="https://www.immunize.org/clinical/image-library/varicella/" TargetMode="External"/><Relationship Id="rId12" Type="http://schemas.openxmlformats.org/officeDocument/2006/relationships/hyperlink" Target="https://healthtracking.ky.gov/Topics/immunizations/Pages/childhood-immunizations.aspx" TargetMode="External"/><Relationship Id="rId17" Type="http://schemas.openxmlformats.org/officeDocument/2006/relationships/hyperlink" Target="https://historyofvaccines.org/vaccines-101/misconceptions-about-vaccines/history-anti-vaccination-movements" TargetMode="External"/><Relationship Id="rId2" Type="http://schemas.openxmlformats.org/officeDocument/2006/relationships/notesSlide" Target="../notesSlides/notesSlide13.xml"/><Relationship Id="rId16" Type="http://schemas.openxmlformats.org/officeDocument/2006/relationships/hyperlink" Target="https://www.cdc.gov/pertussis/php/surveillance/#cdc_generic_section_4-data-reporting" TargetMode="External"/><Relationship Id="rId1" Type="http://schemas.openxmlformats.org/officeDocument/2006/relationships/slideLayout" Target="../slideLayouts/slideLayout5.xml"/><Relationship Id="rId6" Type="http://schemas.openxmlformats.org/officeDocument/2006/relationships/hyperlink" Target="https://www.rch.org.au/clinicalguide/guideline_index/Chickenpox_%28varicella%29/" TargetMode="External"/><Relationship Id="rId11" Type="http://schemas.openxmlformats.org/officeDocument/2006/relationships/hyperlink" Target="https://www.who.int/news/item/15-07-2024-global-childhood-immunization-levels-stalled-in-2023-leaving-many-without-life-saving-protection" TargetMode="External"/><Relationship Id="rId5" Type="http://schemas.openxmlformats.org/officeDocument/2006/relationships/hyperlink" Target="https://outbreaknewstoday.substack.com/p/colombia-epidemiological-alert-is" TargetMode="External"/><Relationship Id="rId15" Type="http://schemas.openxmlformats.org/officeDocument/2006/relationships/hyperlink" Target="https://www.chfs.ky.gov/agencies/dph/dehp/idb/Pages/PertussisKYAug2023.aspx" TargetMode="External"/><Relationship Id="rId10" Type="http://schemas.openxmlformats.org/officeDocument/2006/relationships/hyperlink" Target="https://www.cdc.gov/vaccines/imz-managers/coverage/schoolvaxview/data-reports/index.html" TargetMode="External"/><Relationship Id="rId4" Type="http://schemas.openxmlformats.org/officeDocument/2006/relationships/hyperlink" Target="https://answers.childrenshospital.org/poliovirus/" TargetMode="External"/><Relationship Id="rId9" Type="http://schemas.openxmlformats.org/officeDocument/2006/relationships/hyperlink" Target="https://www.healthy.arkansas.gov/programs-services/topics/mumps" TargetMode="External"/><Relationship Id="rId14" Type="http://schemas.openxmlformats.org/officeDocument/2006/relationships/hyperlink" Target="https://www.cdc.gov/measles/data-research/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C750-B441-20D8-A235-B279D11707FD}"/>
              </a:ext>
            </a:extLst>
          </p:cNvPr>
          <p:cNvSpPr>
            <a:spLocks noGrp="1"/>
          </p:cNvSpPr>
          <p:nvPr>
            <p:ph type="ctrTitle"/>
          </p:nvPr>
        </p:nvSpPr>
        <p:spPr/>
        <p:txBody>
          <a:bodyPr>
            <a:normAutofit/>
          </a:bodyPr>
          <a:lstStyle/>
          <a:p>
            <a:r>
              <a:rPr lang="en-US" dirty="0"/>
              <a:t>Vaccines: Do We Really Need Them?</a:t>
            </a:r>
            <a:br>
              <a:rPr lang="en-US" dirty="0"/>
            </a:br>
            <a:r>
              <a:rPr lang="en-US" sz="3200" dirty="0"/>
              <a:t>A look into National, State, and Regional trends.  </a:t>
            </a:r>
            <a:endParaRPr lang="en-US" dirty="0"/>
          </a:p>
        </p:txBody>
      </p:sp>
      <p:sp>
        <p:nvSpPr>
          <p:cNvPr id="3" name="Subtitle 2">
            <a:extLst>
              <a:ext uri="{FF2B5EF4-FFF2-40B4-BE49-F238E27FC236}">
                <a16:creationId xmlns:a16="http://schemas.microsoft.com/office/drawing/2014/main" id="{84F380DB-8399-8B47-563A-9A2F7D28F8ED}"/>
              </a:ext>
            </a:extLst>
          </p:cNvPr>
          <p:cNvSpPr>
            <a:spLocks noGrp="1"/>
          </p:cNvSpPr>
          <p:nvPr>
            <p:ph type="subTitle" idx="1"/>
          </p:nvPr>
        </p:nvSpPr>
        <p:spPr/>
        <p:txBody>
          <a:bodyPr/>
          <a:lstStyle/>
          <a:p>
            <a:r>
              <a:rPr lang="en-US" dirty="0"/>
              <a:t>Blake D. Johnson, MPH, MSW</a:t>
            </a:r>
          </a:p>
        </p:txBody>
      </p:sp>
      <p:sp>
        <p:nvSpPr>
          <p:cNvPr id="4" name="Text Placeholder 3">
            <a:extLst>
              <a:ext uri="{FF2B5EF4-FFF2-40B4-BE49-F238E27FC236}">
                <a16:creationId xmlns:a16="http://schemas.microsoft.com/office/drawing/2014/main" id="{46BE50D0-C3E4-DF52-1270-38271F001A02}"/>
              </a:ext>
            </a:extLst>
          </p:cNvPr>
          <p:cNvSpPr>
            <a:spLocks noGrp="1"/>
          </p:cNvSpPr>
          <p:nvPr>
            <p:ph type="body" sz="quarter" idx="10"/>
          </p:nvPr>
        </p:nvSpPr>
        <p:spPr/>
        <p:txBody>
          <a:bodyPr/>
          <a:lstStyle/>
          <a:p>
            <a:r>
              <a:rPr lang="en-US" dirty="0"/>
              <a:t>August 12, 2024</a:t>
            </a:r>
          </a:p>
        </p:txBody>
      </p:sp>
      <p:sp>
        <p:nvSpPr>
          <p:cNvPr id="5" name="Text Placeholder 4">
            <a:extLst>
              <a:ext uri="{FF2B5EF4-FFF2-40B4-BE49-F238E27FC236}">
                <a16:creationId xmlns:a16="http://schemas.microsoft.com/office/drawing/2014/main" id="{EAEE6F8D-21CB-9165-276D-FD074E2E254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02298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2F7F-3DA2-D1BB-B6D3-2C1B74447CE5}"/>
              </a:ext>
            </a:extLst>
          </p:cNvPr>
          <p:cNvSpPr>
            <a:spLocks noGrp="1"/>
          </p:cNvSpPr>
          <p:nvPr>
            <p:ph type="title"/>
          </p:nvPr>
        </p:nvSpPr>
        <p:spPr/>
        <p:txBody>
          <a:bodyPr/>
          <a:lstStyle/>
          <a:p>
            <a:r>
              <a:rPr lang="en-US" dirty="0"/>
              <a:t>Mumps  </a:t>
            </a:r>
          </a:p>
        </p:txBody>
      </p:sp>
      <p:sp>
        <p:nvSpPr>
          <p:cNvPr id="3" name="Slide Number Placeholder 2">
            <a:extLst>
              <a:ext uri="{FF2B5EF4-FFF2-40B4-BE49-F238E27FC236}">
                <a16:creationId xmlns:a16="http://schemas.microsoft.com/office/drawing/2014/main" id="{3C5A56BE-5DC8-BBFE-5E23-10CB8906CD52}"/>
              </a:ext>
            </a:extLst>
          </p:cNvPr>
          <p:cNvSpPr>
            <a:spLocks noGrp="1"/>
          </p:cNvSpPr>
          <p:nvPr>
            <p:ph type="sldNum" sz="quarter" idx="4"/>
          </p:nvPr>
        </p:nvSpPr>
        <p:spPr/>
        <p:txBody>
          <a:bodyPr/>
          <a:lstStyle/>
          <a:p>
            <a:fld id="{ABB8925F-B6BB-49B0-9469-5285B9C99CB3}" type="slidenum">
              <a:rPr lang="en-US" smtClean="0"/>
              <a:pPr/>
              <a:t>10</a:t>
            </a:fld>
            <a:endParaRPr lang="en-US" dirty="0"/>
          </a:p>
        </p:txBody>
      </p:sp>
      <p:sp>
        <p:nvSpPr>
          <p:cNvPr id="4" name="Text Placeholder 3">
            <a:extLst>
              <a:ext uri="{FF2B5EF4-FFF2-40B4-BE49-F238E27FC236}">
                <a16:creationId xmlns:a16="http://schemas.microsoft.com/office/drawing/2014/main" id="{D4FD6E49-25D3-504F-FCC5-4BD780B0F18F}"/>
              </a:ext>
            </a:extLst>
          </p:cNvPr>
          <p:cNvSpPr>
            <a:spLocks noGrp="1"/>
          </p:cNvSpPr>
          <p:nvPr>
            <p:ph type="body" sz="half" idx="2"/>
          </p:nvPr>
        </p:nvSpPr>
        <p:spPr/>
        <p:txBody>
          <a:bodyPr>
            <a:normAutofit fontScale="25000" lnSpcReduction="20000"/>
          </a:bodyPr>
          <a:lstStyle/>
          <a:p>
            <a:r>
              <a:rPr lang="en-US" sz="4800" dirty="0"/>
              <a:t>Image Source: https://www.healthy.arkansas.gov/programs-services/topics/mumps</a:t>
            </a:r>
          </a:p>
          <a:p>
            <a:endParaRPr lang="en-US" sz="4800" dirty="0"/>
          </a:p>
          <a:p>
            <a:r>
              <a:rPr lang="en-US" dirty="0"/>
              <a:t>  </a:t>
            </a:r>
          </a:p>
        </p:txBody>
      </p:sp>
      <p:pic>
        <p:nvPicPr>
          <p:cNvPr id="5" name="Picture 2" descr="A child with Mumps that is experiencing large swelling in the lymph nodes on the neck, under the jawline. ">
            <a:extLst>
              <a:ext uri="{FF2B5EF4-FFF2-40B4-BE49-F238E27FC236}">
                <a16:creationId xmlns:a16="http://schemas.microsoft.com/office/drawing/2014/main" id="{A2E4505F-C264-6F96-9D8B-01C050D9E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8" b="14267"/>
          <a:stretch/>
        </p:blipFill>
        <p:spPr bwMode="auto">
          <a:xfrm>
            <a:off x="2560321" y="1690707"/>
            <a:ext cx="7329268" cy="412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25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0BB1-0987-9142-D7F9-4E0F2C343EDA}"/>
              </a:ext>
            </a:extLst>
          </p:cNvPr>
          <p:cNvSpPr>
            <a:spLocks noGrp="1"/>
          </p:cNvSpPr>
          <p:nvPr>
            <p:ph type="title"/>
          </p:nvPr>
        </p:nvSpPr>
        <p:spPr/>
        <p:txBody>
          <a:bodyPr>
            <a:normAutofit fontScale="90000"/>
          </a:bodyPr>
          <a:lstStyle/>
          <a:p>
            <a:r>
              <a:rPr lang="en-US" dirty="0"/>
              <a:t>2024 Birth-6 Years Old Immunization  Recommendations</a:t>
            </a:r>
          </a:p>
        </p:txBody>
      </p:sp>
      <p:sp>
        <p:nvSpPr>
          <p:cNvPr id="4" name="Slide Number Placeholder 3">
            <a:extLst>
              <a:ext uri="{FF2B5EF4-FFF2-40B4-BE49-F238E27FC236}">
                <a16:creationId xmlns:a16="http://schemas.microsoft.com/office/drawing/2014/main" id="{A284C6FD-DFBF-2CF9-A77D-785939D7BD37}"/>
              </a:ext>
            </a:extLst>
          </p:cNvPr>
          <p:cNvSpPr>
            <a:spLocks noGrp="1"/>
          </p:cNvSpPr>
          <p:nvPr>
            <p:ph type="sldNum" sz="quarter" idx="4"/>
          </p:nvPr>
        </p:nvSpPr>
        <p:spPr/>
        <p:txBody>
          <a:bodyPr/>
          <a:lstStyle/>
          <a:p>
            <a:fld id="{ABB8925F-B6BB-49B0-9469-5285B9C99CB3}" type="slidenum">
              <a:rPr lang="en-US" smtClean="0"/>
              <a:pPr/>
              <a:t>11</a:t>
            </a:fld>
            <a:endParaRPr lang="en-US" dirty="0"/>
          </a:p>
        </p:txBody>
      </p:sp>
      <p:sp>
        <p:nvSpPr>
          <p:cNvPr id="5" name="Text Placeholder 4">
            <a:extLst>
              <a:ext uri="{FF2B5EF4-FFF2-40B4-BE49-F238E27FC236}">
                <a16:creationId xmlns:a16="http://schemas.microsoft.com/office/drawing/2014/main" id="{B33FB449-4CC1-0934-30F7-0D549CB64FD3}"/>
              </a:ext>
            </a:extLst>
          </p:cNvPr>
          <p:cNvSpPr>
            <a:spLocks noGrp="1"/>
          </p:cNvSpPr>
          <p:nvPr>
            <p:ph type="body" sz="half" idx="2"/>
          </p:nvPr>
        </p:nvSpPr>
        <p:spPr/>
        <p:txBody>
          <a:bodyPr>
            <a:normAutofit fontScale="55000" lnSpcReduction="20000"/>
          </a:bodyPr>
          <a:lstStyle/>
          <a:p>
            <a:r>
              <a:rPr lang="en-US" b="0" i="0" dirty="0">
                <a:solidFill>
                  <a:srgbClr val="161719"/>
                </a:solidFill>
                <a:effectLst/>
                <a:latin typeface="Glyph"/>
              </a:rPr>
              <a:t>Centers for Disease Control and Prevention (2024, August 14). </a:t>
            </a:r>
            <a:r>
              <a:rPr lang="en-US" b="0" i="1" dirty="0">
                <a:solidFill>
                  <a:srgbClr val="161719"/>
                </a:solidFill>
                <a:effectLst/>
                <a:latin typeface="Glyph"/>
              </a:rPr>
              <a:t>Recommended Immunizations for Birth Through 6 Years Old, United States, 2024</a:t>
            </a:r>
            <a:r>
              <a:rPr lang="en-US" b="0" i="0" dirty="0">
                <a:solidFill>
                  <a:srgbClr val="161719"/>
                </a:solidFill>
                <a:effectLst/>
                <a:latin typeface="Glyph"/>
              </a:rPr>
              <a:t>. Vaccines and Immunizations. Retrieved August 15, 2024, from https://www.cdc.gov/vaccines/imz-schedules/child-easyread.html</a:t>
            </a:r>
            <a:r>
              <a:rPr lang="en-US" dirty="0"/>
              <a:t> </a:t>
            </a:r>
          </a:p>
        </p:txBody>
      </p:sp>
      <p:pic>
        <p:nvPicPr>
          <p:cNvPr id="13" name="Content Placeholder 12" descr="The 2024 immunization recommendations for children 0-6 years of age, as recommended by the Advisory Committee on Immunization Practices, and approved by  the American Academy of Pediatrics, American Academy of Family Physicians, and Centers for Disease Control and Prevention. ">
            <a:extLst>
              <a:ext uri="{FF2B5EF4-FFF2-40B4-BE49-F238E27FC236}">
                <a16:creationId xmlns:a16="http://schemas.microsoft.com/office/drawing/2014/main" id="{47DADA09-F853-5CFF-AC1A-843F353D025A}"/>
              </a:ext>
            </a:extLst>
          </p:cNvPr>
          <p:cNvPicPr>
            <a:picLocks noGrp="1" noChangeAspect="1"/>
          </p:cNvPicPr>
          <p:nvPr>
            <p:ph idx="1"/>
          </p:nvPr>
        </p:nvPicPr>
        <p:blipFill rotWithShape="1">
          <a:blip r:embed="rId3"/>
          <a:srcRect b="27232"/>
          <a:stretch/>
        </p:blipFill>
        <p:spPr>
          <a:xfrm>
            <a:off x="463296" y="1800664"/>
            <a:ext cx="10398186" cy="4230937"/>
          </a:xfrm>
        </p:spPr>
      </p:pic>
    </p:spTree>
    <p:extLst>
      <p:ext uri="{BB962C8B-B14F-4D97-AF65-F5344CB8AC3E}">
        <p14:creationId xmlns:p14="http://schemas.microsoft.com/office/powerpoint/2010/main" val="4097410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F1EA04-D269-B1EC-09C4-A728C38F3F22}"/>
              </a:ext>
            </a:extLst>
          </p:cNvPr>
          <p:cNvSpPr>
            <a:spLocks noGrp="1"/>
          </p:cNvSpPr>
          <p:nvPr>
            <p:ph type="sldNum" sz="quarter" idx="4"/>
          </p:nvPr>
        </p:nvSpPr>
        <p:spPr/>
        <p:txBody>
          <a:bodyPr/>
          <a:lstStyle/>
          <a:p>
            <a:fld id="{ABB8925F-B6BB-49B0-9469-5285B9C99CB3}" type="slidenum">
              <a:rPr lang="en-US" smtClean="0"/>
              <a:pPr/>
              <a:t>12</a:t>
            </a:fld>
            <a:endParaRPr lang="en-US" dirty="0"/>
          </a:p>
        </p:txBody>
      </p:sp>
      <p:sp>
        <p:nvSpPr>
          <p:cNvPr id="6" name="Title 5">
            <a:extLst>
              <a:ext uri="{FF2B5EF4-FFF2-40B4-BE49-F238E27FC236}">
                <a16:creationId xmlns:a16="http://schemas.microsoft.com/office/drawing/2014/main" id="{D36B6FA2-655D-2D4A-CD91-8554BBE78F91}"/>
              </a:ext>
            </a:extLst>
          </p:cNvPr>
          <p:cNvSpPr>
            <a:spLocks noGrp="1"/>
          </p:cNvSpPr>
          <p:nvPr>
            <p:ph type="title"/>
          </p:nvPr>
        </p:nvSpPr>
        <p:spPr>
          <a:xfrm>
            <a:off x="457200" y="720129"/>
            <a:ext cx="11277600" cy="4741639"/>
          </a:xfrm>
        </p:spPr>
        <p:txBody>
          <a:bodyPr/>
          <a:lstStyle/>
          <a:p>
            <a:pPr algn="ctr"/>
            <a:r>
              <a:rPr lang="en-US" dirty="0"/>
              <a:t>Let’s Talk About the Data! </a:t>
            </a:r>
          </a:p>
        </p:txBody>
      </p:sp>
    </p:spTree>
    <p:extLst>
      <p:ext uri="{BB962C8B-B14F-4D97-AF65-F5344CB8AC3E}">
        <p14:creationId xmlns:p14="http://schemas.microsoft.com/office/powerpoint/2010/main" val="336559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8712EB-91BA-E791-A892-B8821FF27604}"/>
              </a:ext>
            </a:extLst>
          </p:cNvPr>
          <p:cNvSpPr>
            <a:spLocks noGrp="1"/>
          </p:cNvSpPr>
          <p:nvPr>
            <p:ph type="sldNum" sz="quarter" idx="4"/>
          </p:nvPr>
        </p:nvSpPr>
        <p:spPr/>
        <p:txBody>
          <a:bodyPr/>
          <a:lstStyle/>
          <a:p>
            <a:fld id="{ABB8925F-B6BB-49B0-9469-5285B9C99CB3}" type="slidenum">
              <a:rPr lang="en-US" smtClean="0"/>
              <a:pPr/>
              <a:t>13</a:t>
            </a:fld>
            <a:endParaRPr lang="en-US" dirty="0"/>
          </a:p>
        </p:txBody>
      </p:sp>
      <p:sp>
        <p:nvSpPr>
          <p:cNvPr id="6" name="Content Placeholder 5">
            <a:extLst>
              <a:ext uri="{FF2B5EF4-FFF2-40B4-BE49-F238E27FC236}">
                <a16:creationId xmlns:a16="http://schemas.microsoft.com/office/drawing/2014/main" id="{26E2CF1F-13A6-9F9D-018A-D00EBC79E087}"/>
              </a:ext>
            </a:extLst>
          </p:cNvPr>
          <p:cNvSpPr>
            <a:spLocks noGrp="1"/>
          </p:cNvSpPr>
          <p:nvPr>
            <p:ph idx="4294967295"/>
          </p:nvPr>
        </p:nvSpPr>
        <p:spPr>
          <a:xfrm>
            <a:off x="231219" y="165894"/>
            <a:ext cx="6082378" cy="1752600"/>
          </a:xfrm>
        </p:spPr>
        <p:txBody>
          <a:bodyPr>
            <a:normAutofit fontScale="92500" lnSpcReduction="10000"/>
          </a:bodyPr>
          <a:lstStyle/>
          <a:p>
            <a:r>
              <a:rPr lang="en-US" dirty="0"/>
              <a:t>CDC declared Measles was eliminated from the United State in 2000, after there were no new cases reported as exposure occurring within the U.S. for more than 12 months. </a:t>
            </a:r>
          </a:p>
        </p:txBody>
      </p:sp>
      <p:sp>
        <p:nvSpPr>
          <p:cNvPr id="7" name="Text Placeholder 6">
            <a:extLst>
              <a:ext uri="{FF2B5EF4-FFF2-40B4-BE49-F238E27FC236}">
                <a16:creationId xmlns:a16="http://schemas.microsoft.com/office/drawing/2014/main" id="{1475B777-C2D7-BA6C-233F-B356324C4894}"/>
              </a:ext>
            </a:extLst>
          </p:cNvPr>
          <p:cNvSpPr>
            <a:spLocks noGrp="1"/>
          </p:cNvSpPr>
          <p:nvPr>
            <p:ph type="body" sz="half" idx="4294967295"/>
          </p:nvPr>
        </p:nvSpPr>
        <p:spPr>
          <a:xfrm>
            <a:off x="0" y="6056313"/>
            <a:ext cx="11264900" cy="258762"/>
          </a:xfrm>
        </p:spPr>
        <p:txBody>
          <a:bodyPr>
            <a:normAutofit fontScale="25000" lnSpcReduction="20000"/>
          </a:bodyPr>
          <a:lstStyle/>
          <a:p>
            <a:r>
              <a:rPr lang="en-US" b="0" i="0" dirty="0">
                <a:solidFill>
                  <a:srgbClr val="161719"/>
                </a:solidFill>
                <a:effectLst/>
                <a:latin typeface="Glyph"/>
              </a:rPr>
              <a:t>Centers for Disease Control and Prevention (2021, May 14). </a:t>
            </a:r>
            <a:r>
              <a:rPr lang="en-US" b="0" i="1" dirty="0">
                <a:solidFill>
                  <a:srgbClr val="161719"/>
                </a:solidFill>
                <a:effectLst/>
                <a:latin typeface="Glyph"/>
              </a:rPr>
              <a:t>Vaccination Coverage and Exemption</a:t>
            </a:r>
            <a:r>
              <a:rPr lang="en-US" b="0" i="0" dirty="0">
                <a:solidFill>
                  <a:srgbClr val="161719"/>
                </a:solidFill>
                <a:effectLst/>
                <a:latin typeface="Glyph"/>
              </a:rPr>
              <a:t>. </a:t>
            </a:r>
            <a:r>
              <a:rPr lang="en-US" b="0" i="0" dirty="0" err="1">
                <a:solidFill>
                  <a:srgbClr val="161719"/>
                </a:solidFill>
                <a:effectLst/>
                <a:latin typeface="Glyph"/>
              </a:rPr>
              <a:t>SchoolVaxView</a:t>
            </a:r>
            <a:r>
              <a:rPr lang="en-US" b="0" i="0" dirty="0">
                <a:solidFill>
                  <a:srgbClr val="161719"/>
                </a:solidFill>
                <a:effectLst/>
                <a:latin typeface="Glyph"/>
              </a:rPr>
              <a:t>. Retrieved August 15, 2024, from </a:t>
            </a:r>
            <a:r>
              <a:rPr lang="en-US" b="0" i="0" dirty="0">
                <a:solidFill>
                  <a:srgbClr val="161719"/>
                </a:solidFill>
                <a:effectLst/>
                <a:latin typeface="Glyph"/>
                <a:hlinkClick r:id="rId4"/>
              </a:rPr>
              <a:t>https://www.cdc.gov/vaccines/imz-managers/coverage/schoolvaxview/data-reports/index.html</a:t>
            </a:r>
            <a:r>
              <a:rPr lang="en-US" b="0" i="0" dirty="0">
                <a:solidFill>
                  <a:srgbClr val="161719"/>
                </a:solidFill>
                <a:effectLst/>
                <a:latin typeface="Glyph"/>
              </a:rPr>
              <a:t> </a:t>
            </a:r>
            <a:endParaRPr lang="en-US" dirty="0"/>
          </a:p>
        </p:txBody>
      </p:sp>
      <p:graphicFrame>
        <p:nvGraphicFramePr>
          <p:cNvPr id="9" name="Content Placeholder 8" descr="National level Kindergarten immunization trends from 2017-2023.">
            <a:extLst>
              <a:ext uri="{FF2B5EF4-FFF2-40B4-BE49-F238E27FC236}">
                <a16:creationId xmlns:a16="http://schemas.microsoft.com/office/drawing/2014/main" id="{2BF1AC8B-06A2-99E8-0B2F-E96E012655F2}"/>
              </a:ext>
            </a:extLst>
          </p:cNvPr>
          <p:cNvGraphicFramePr>
            <a:graphicFrameLocks noGrp="1"/>
          </p:cNvGraphicFramePr>
          <p:nvPr>
            <p:ph idx="4294967295"/>
            <p:extLst>
              <p:ext uri="{D42A27DB-BD31-4B8C-83A1-F6EECF244321}">
                <p14:modId xmlns:p14="http://schemas.microsoft.com/office/powerpoint/2010/main" val="1088404018"/>
              </p:ext>
            </p:extLst>
          </p:nvPr>
        </p:nvGraphicFramePr>
        <p:xfrm>
          <a:off x="572865" y="1793747"/>
          <a:ext cx="5399087" cy="4267200"/>
        </p:xfrm>
        <a:graphic>
          <a:graphicData uri="http://schemas.openxmlformats.org/drawingml/2006/chart">
            <c:chart xmlns:c="http://schemas.openxmlformats.org/drawingml/2006/chart" xmlns:r="http://schemas.openxmlformats.org/officeDocument/2006/relationships" r:id="rId5"/>
          </a:graphicData>
        </a:graphic>
      </p:graphicFrame>
      <p:sp>
        <p:nvSpPr>
          <p:cNvPr id="10" name="Content Placeholder 5">
            <a:extLst>
              <a:ext uri="{FF2B5EF4-FFF2-40B4-BE49-F238E27FC236}">
                <a16:creationId xmlns:a16="http://schemas.microsoft.com/office/drawing/2014/main" id="{DFC3109F-3C4B-1662-F521-1301AE4C4B48}"/>
              </a:ext>
            </a:extLst>
          </p:cNvPr>
          <p:cNvSpPr txBox="1">
            <a:spLocks/>
          </p:cNvSpPr>
          <p:nvPr/>
        </p:nvSpPr>
        <p:spPr>
          <a:xfrm>
            <a:off x="6948747" y="1676400"/>
            <a:ext cx="5012034" cy="3586716"/>
          </a:xfrm>
          <a:prstGeom prst="rect">
            <a:avLst/>
          </a:prstGeom>
        </p:spPr>
        <p:txBody>
          <a:bodyPr vert="horz" lIns="91440" tIns="45720" rIns="91440" bIns="45720" rtlCol="0">
            <a:normAutofit/>
          </a:bodyPr>
          <a:lstStyle>
            <a:lvl1pPr marL="461951" indent="-461951" algn="l" defTabSz="914377" rtl="0" eaLnBrk="1" latinLnBrk="0" hangingPunct="1">
              <a:lnSpc>
                <a:spcPct val="90000"/>
              </a:lnSpc>
              <a:spcBef>
                <a:spcPts val="1000"/>
              </a:spcBef>
              <a:buClr>
                <a:srgbClr val="92D050"/>
              </a:buClr>
              <a:buSzPct val="100000"/>
              <a:buFontTx/>
              <a:buBlip>
                <a:blip r:embed="rId6"/>
              </a:buBlip>
              <a:defRPr sz="2800" kern="1200">
                <a:solidFill>
                  <a:srgbClr val="01203D"/>
                </a:solidFill>
                <a:latin typeface="Calibri" panose="020F0502020204030204" pitchFamily="34" charset="0"/>
                <a:ea typeface="+mn-ea"/>
                <a:cs typeface="Calibri" panose="020F0502020204030204" pitchFamily="34" charset="0"/>
              </a:defRPr>
            </a:lvl1pPr>
            <a:lvl2pPr marL="914377" indent="-230182" algn="l" defTabSz="914377" rtl="0" eaLnBrk="1" latinLnBrk="0" hangingPunct="1">
              <a:lnSpc>
                <a:spcPct val="90000"/>
              </a:lnSpc>
              <a:spcBef>
                <a:spcPts val="500"/>
              </a:spcBef>
              <a:buClr>
                <a:srgbClr val="62BCF0"/>
              </a:buClr>
              <a:buSzPct val="100000"/>
              <a:buFont typeface="Arial" panose="020B0604020202020204" pitchFamily="34" charset="0"/>
              <a:buChar char="•"/>
              <a:defRPr sz="2600" kern="1200">
                <a:solidFill>
                  <a:srgbClr val="01203D"/>
                </a:solidFill>
                <a:latin typeface="Calibri" panose="020F0502020204030204" pitchFamily="34" charset="0"/>
                <a:ea typeface="+mn-ea"/>
                <a:cs typeface="Calibri" panose="020F0502020204030204" pitchFamily="34" charset="0"/>
              </a:defRPr>
            </a:lvl2pPr>
            <a:lvl3pPr marL="1376328" indent="-234945" algn="l" defTabSz="914377" rtl="0" eaLnBrk="1" latinLnBrk="0" hangingPunct="1">
              <a:lnSpc>
                <a:spcPct val="90000"/>
              </a:lnSpc>
              <a:spcBef>
                <a:spcPts val="500"/>
              </a:spcBef>
              <a:buClr>
                <a:srgbClr val="84BC49"/>
              </a:buClr>
              <a:buSzPct val="100000"/>
              <a:buFont typeface="Calibri" panose="020F0502020204030204" pitchFamily="34" charset="0"/>
              <a:buChar char="»"/>
              <a:defRPr sz="2400" kern="1200">
                <a:solidFill>
                  <a:srgbClr val="01203D"/>
                </a:solidFill>
                <a:latin typeface="Calibri" panose="020F0502020204030204" pitchFamily="34" charset="0"/>
                <a:ea typeface="+mn-ea"/>
                <a:cs typeface="Calibri" panose="020F0502020204030204" pitchFamily="34" charset="0"/>
              </a:defRPr>
            </a:lvl3pPr>
            <a:lvl4pPr marL="1828754" indent="-227008" algn="l" defTabSz="914377" rtl="0" eaLnBrk="1" latinLnBrk="0" hangingPunct="1">
              <a:lnSpc>
                <a:spcPct val="90000"/>
              </a:lnSpc>
              <a:spcBef>
                <a:spcPts val="500"/>
              </a:spcBef>
              <a:buClr>
                <a:srgbClr val="01203D"/>
              </a:buClr>
              <a:buSzPct val="100000"/>
              <a:buFont typeface="Calibri" panose="020F0502020204030204" pitchFamily="34" charset="0"/>
              <a:buChar char="–"/>
              <a:defRPr sz="2200" kern="1200">
                <a:solidFill>
                  <a:srgbClr val="01203D"/>
                </a:solidFill>
                <a:latin typeface="Calibri" panose="020F0502020204030204" pitchFamily="34" charset="0"/>
                <a:ea typeface="+mn-ea"/>
                <a:cs typeface="Calibri" panose="020F0502020204030204" pitchFamily="34" charset="0"/>
              </a:defRPr>
            </a:lvl4pPr>
            <a:lvl5pPr marL="2290705" indent="-234945" algn="l" defTabSz="914377" rtl="0" eaLnBrk="1" latinLnBrk="0" hangingPunct="1">
              <a:lnSpc>
                <a:spcPct val="90000"/>
              </a:lnSpc>
              <a:spcBef>
                <a:spcPts val="500"/>
              </a:spcBef>
              <a:buClr>
                <a:srgbClr val="01203D"/>
              </a:buClr>
              <a:buSzPct val="100000"/>
              <a:buFont typeface="Arial" panose="020B0604020202020204" pitchFamily="34" charset="0"/>
              <a:buChar char="•"/>
              <a:defRPr sz="2000" kern="1200">
                <a:solidFill>
                  <a:srgbClr val="01203D"/>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377" rtl="0" eaLnBrk="1" fontAlgn="auto" latinLnBrk="0" hangingPunct="1">
              <a:lnSpc>
                <a:spcPct val="100000"/>
              </a:lnSpc>
              <a:spcBef>
                <a:spcPts val="0"/>
              </a:spcBef>
              <a:spcAft>
                <a:spcPts val="0"/>
              </a:spcAft>
              <a:buClrTx/>
              <a:buSzTx/>
              <a:buBlip>
                <a:blip r:embed="rId7"/>
              </a:buBlip>
              <a:tabLst/>
              <a:defRPr/>
            </a:pPr>
            <a:r>
              <a:rPr lang="en-US" dirty="0"/>
              <a:t>In July 2024, the World Health Organization published an article stating new data shows “nearly 3 in 4 infants live in a country where low vaccine coverage is driving measles outbreaks.” (WHO, 2024)</a:t>
            </a:r>
          </a:p>
        </p:txBody>
      </p:sp>
    </p:spTree>
    <p:extLst>
      <p:ext uri="{BB962C8B-B14F-4D97-AF65-F5344CB8AC3E}">
        <p14:creationId xmlns:p14="http://schemas.microsoft.com/office/powerpoint/2010/main" val="1207681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5" descr="Kindergarten State Level All Immunization Data">
            <a:extLst>
              <a:ext uri="{FF2B5EF4-FFF2-40B4-BE49-F238E27FC236}">
                <a16:creationId xmlns:a16="http://schemas.microsoft.com/office/drawing/2014/main" id="{A6CCB39B-6B21-3192-78A5-560242A983B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054" t="37180" r="23402" b="33722"/>
          <a:stretch/>
        </p:blipFill>
        <p:spPr>
          <a:xfrm>
            <a:off x="259882" y="2483318"/>
            <a:ext cx="5548180" cy="2945330"/>
          </a:xfrm>
          <a:prstGeom prst="rect">
            <a:avLst/>
          </a:prstGeom>
        </p:spPr>
      </p:pic>
      <p:sp>
        <p:nvSpPr>
          <p:cNvPr id="8" name="Content Placeholder 7" descr="This map shows data on a county by county basis for Kentucky Kindergartener's who are up-to-date on all school required vaccines. The legend highlights that the darkest blue are the counties considered safest from a vaccine preventable outbreak. ">
            <a:extLst>
              <a:ext uri="{FF2B5EF4-FFF2-40B4-BE49-F238E27FC236}">
                <a16:creationId xmlns:a16="http://schemas.microsoft.com/office/drawing/2014/main" id="{0BE080BB-6D9D-32B8-18EB-5DF5E43A49D8}"/>
              </a:ext>
            </a:extLst>
          </p:cNvPr>
          <p:cNvSpPr>
            <a:spLocks noGrp="1"/>
          </p:cNvSpPr>
          <p:nvPr>
            <p:ph idx="15"/>
          </p:nvPr>
        </p:nvSpPr>
        <p:spPr/>
        <p:txBody>
          <a:bodyPr/>
          <a:lstStyle/>
          <a:p>
            <a:r>
              <a:rPr lang="en-US" dirty="0"/>
              <a:t>The darkest blue are the counties considered safest from a vaccine preventable disease outbreak.</a:t>
            </a:r>
          </a:p>
          <a:p>
            <a:r>
              <a:rPr lang="en-US" dirty="0"/>
              <a:t>11 out of Kentucky’s 120 counties are categorized in the “Safest” category. </a:t>
            </a:r>
          </a:p>
        </p:txBody>
      </p:sp>
      <p:sp>
        <p:nvSpPr>
          <p:cNvPr id="4" name="Slide Number Placeholder 3">
            <a:extLst>
              <a:ext uri="{FF2B5EF4-FFF2-40B4-BE49-F238E27FC236}">
                <a16:creationId xmlns:a16="http://schemas.microsoft.com/office/drawing/2014/main" id="{0EF10709-C861-C561-ECFF-3F4155FF3646}"/>
              </a:ext>
            </a:extLst>
          </p:cNvPr>
          <p:cNvSpPr>
            <a:spLocks noGrp="1"/>
          </p:cNvSpPr>
          <p:nvPr>
            <p:ph type="sldNum" sz="quarter" idx="4"/>
          </p:nvPr>
        </p:nvSpPr>
        <p:spPr/>
        <p:txBody>
          <a:bodyPr/>
          <a:lstStyle/>
          <a:p>
            <a:fld id="{ABB8925F-B6BB-49B0-9469-5285B9C99CB3}" type="slidenum">
              <a:rPr lang="en-US" smtClean="0"/>
              <a:pPr/>
              <a:t>14</a:t>
            </a:fld>
            <a:endParaRPr lang="en-US" dirty="0"/>
          </a:p>
        </p:txBody>
      </p:sp>
      <p:sp>
        <p:nvSpPr>
          <p:cNvPr id="7" name="Text Placeholder 6">
            <a:extLst>
              <a:ext uri="{FF2B5EF4-FFF2-40B4-BE49-F238E27FC236}">
                <a16:creationId xmlns:a16="http://schemas.microsoft.com/office/drawing/2014/main" id="{52E39A04-F121-250C-68E4-8AFAA8CC930C}"/>
              </a:ext>
            </a:extLst>
          </p:cNvPr>
          <p:cNvSpPr>
            <a:spLocks noGrp="1"/>
          </p:cNvSpPr>
          <p:nvPr>
            <p:ph type="body" sz="half" idx="2"/>
          </p:nvPr>
        </p:nvSpPr>
        <p:spPr/>
        <p:txBody>
          <a:bodyPr>
            <a:normAutofit fontScale="70000" lnSpcReduction="20000"/>
          </a:bodyPr>
          <a:lstStyle/>
          <a:p>
            <a:r>
              <a:rPr lang="en-US" b="0" i="0" dirty="0">
                <a:solidFill>
                  <a:srgbClr val="161719"/>
                </a:solidFill>
                <a:effectLst/>
                <a:latin typeface="Glyph"/>
              </a:rPr>
              <a:t>Kentucky Environmental Public Health Tracking (n.d.). </a:t>
            </a:r>
            <a:r>
              <a:rPr lang="en-US" b="0" i="1" dirty="0">
                <a:solidFill>
                  <a:srgbClr val="161719"/>
                </a:solidFill>
                <a:effectLst/>
                <a:latin typeface="Glyph"/>
              </a:rPr>
              <a:t>Kentucky Immunization School Immunization Survey</a:t>
            </a:r>
            <a:r>
              <a:rPr lang="en-US" b="0" i="0" dirty="0">
                <a:solidFill>
                  <a:srgbClr val="161719"/>
                </a:solidFill>
                <a:effectLst/>
                <a:latin typeface="Glyph"/>
              </a:rPr>
              <a:t>. School Immunizations Survey. Retrieved August 15, 2024, from https://healthtracking.ky.gov/Topics/immunizations/Pages/childhood-immunizations.aspx</a:t>
            </a:r>
            <a:endParaRPr lang="en-US" dirty="0"/>
          </a:p>
        </p:txBody>
      </p:sp>
      <p:sp>
        <p:nvSpPr>
          <p:cNvPr id="2" name="Title 1">
            <a:extLst>
              <a:ext uri="{FF2B5EF4-FFF2-40B4-BE49-F238E27FC236}">
                <a16:creationId xmlns:a16="http://schemas.microsoft.com/office/drawing/2014/main" id="{95FBF50F-C354-C663-B26D-5F9AF3E149FC}"/>
              </a:ext>
            </a:extLst>
          </p:cNvPr>
          <p:cNvSpPr>
            <a:spLocks noGrp="1"/>
          </p:cNvSpPr>
          <p:nvPr>
            <p:ph type="title"/>
          </p:nvPr>
        </p:nvSpPr>
        <p:spPr/>
        <p:txBody>
          <a:bodyPr/>
          <a:lstStyle/>
          <a:p>
            <a:r>
              <a:rPr lang="en-US" dirty="0"/>
              <a:t>State and Regional Trends </a:t>
            </a:r>
          </a:p>
        </p:txBody>
      </p:sp>
      <p:pic>
        <p:nvPicPr>
          <p:cNvPr id="9" name="slide5" descr="Kindergarten State Level Data">
            <a:extLst>
              <a:ext uri="{FF2B5EF4-FFF2-40B4-BE49-F238E27FC236}">
                <a16:creationId xmlns:a16="http://schemas.microsoft.com/office/drawing/2014/main" id="{58BE78EB-C027-AA97-567D-C3665ABA9413}"/>
              </a:ext>
            </a:extLst>
          </p:cNvPr>
          <p:cNvPicPr>
            <a:picLocks noChangeAspect="1"/>
          </p:cNvPicPr>
          <p:nvPr/>
        </p:nvPicPr>
        <p:blipFill rotWithShape="1">
          <a:blip r:embed="rId3">
            <a:extLst>
              <a:ext uri="{28A0092B-C50C-407E-A947-70E740481C1C}">
                <a14:useLocalDpi xmlns:a14="http://schemas.microsoft.com/office/drawing/2010/main" val="0"/>
              </a:ext>
            </a:extLst>
          </a:blip>
          <a:srcRect l="79126" b="89053"/>
          <a:stretch/>
        </p:blipFill>
        <p:spPr>
          <a:xfrm>
            <a:off x="0" y="1522613"/>
            <a:ext cx="2585206" cy="1819175"/>
          </a:xfrm>
          <a:prstGeom prst="rect">
            <a:avLst/>
          </a:prstGeom>
        </p:spPr>
      </p:pic>
    </p:spTree>
    <p:extLst>
      <p:ext uri="{BB962C8B-B14F-4D97-AF65-F5344CB8AC3E}">
        <p14:creationId xmlns:p14="http://schemas.microsoft.com/office/powerpoint/2010/main" val="1157485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FF2F27-CA25-A739-F09E-12531FF755D3}"/>
              </a:ext>
            </a:extLst>
          </p:cNvPr>
          <p:cNvSpPr>
            <a:spLocks noGrp="1"/>
          </p:cNvSpPr>
          <p:nvPr>
            <p:ph idx="15"/>
          </p:nvPr>
        </p:nvSpPr>
        <p:spPr/>
        <p:txBody>
          <a:bodyPr/>
          <a:lstStyle/>
          <a:p>
            <a:r>
              <a:rPr lang="en-US" dirty="0"/>
              <a:t>Purchase Region – Has 1 of the 11 counties in Kentucky that meets the benchmark to be considered “safest” from a VPD outbreak.</a:t>
            </a:r>
          </a:p>
          <a:p>
            <a:r>
              <a:rPr lang="en-US" dirty="0"/>
              <a:t>4 of the 8 counties within the region are considered “More Vulnerable” to a VPD outbreak. </a:t>
            </a:r>
          </a:p>
        </p:txBody>
      </p:sp>
      <p:sp>
        <p:nvSpPr>
          <p:cNvPr id="4" name="Slide Number Placeholder 3">
            <a:extLst>
              <a:ext uri="{FF2B5EF4-FFF2-40B4-BE49-F238E27FC236}">
                <a16:creationId xmlns:a16="http://schemas.microsoft.com/office/drawing/2014/main" id="{FF076778-C56F-7B6E-45F6-FC8E17C8E8AA}"/>
              </a:ext>
            </a:extLst>
          </p:cNvPr>
          <p:cNvSpPr>
            <a:spLocks noGrp="1"/>
          </p:cNvSpPr>
          <p:nvPr>
            <p:ph type="sldNum" sz="quarter" idx="4"/>
          </p:nvPr>
        </p:nvSpPr>
        <p:spPr/>
        <p:txBody>
          <a:bodyPr/>
          <a:lstStyle/>
          <a:p>
            <a:fld id="{ABB8925F-B6BB-49B0-9469-5285B9C99CB3}" type="slidenum">
              <a:rPr lang="en-US" smtClean="0"/>
              <a:pPr/>
              <a:t>15</a:t>
            </a:fld>
            <a:endParaRPr lang="en-US" dirty="0"/>
          </a:p>
        </p:txBody>
      </p:sp>
      <p:sp>
        <p:nvSpPr>
          <p:cNvPr id="5" name="Text Placeholder 4">
            <a:extLst>
              <a:ext uri="{FF2B5EF4-FFF2-40B4-BE49-F238E27FC236}">
                <a16:creationId xmlns:a16="http://schemas.microsoft.com/office/drawing/2014/main" id="{1BD2FFCF-37DC-25FC-C8D8-FBDDC84AC953}"/>
              </a:ext>
            </a:extLst>
          </p:cNvPr>
          <p:cNvSpPr>
            <a:spLocks noGrp="1"/>
          </p:cNvSpPr>
          <p:nvPr>
            <p:ph type="body" sz="half" idx="2"/>
          </p:nvPr>
        </p:nvSpPr>
        <p:spPr/>
        <p:txBody>
          <a:bodyPr>
            <a:normAutofit fontScale="70000" lnSpcReduction="20000"/>
          </a:bodyPr>
          <a:lstStyle/>
          <a:p>
            <a:r>
              <a:rPr lang="en-US" b="0" i="0" dirty="0">
                <a:solidFill>
                  <a:srgbClr val="161719"/>
                </a:solidFill>
                <a:effectLst/>
                <a:latin typeface="Glyph"/>
              </a:rPr>
              <a:t>Kentucky Environmental Public Health Tracking (n.d.). </a:t>
            </a:r>
            <a:r>
              <a:rPr lang="en-US" b="0" i="1" dirty="0">
                <a:solidFill>
                  <a:srgbClr val="161719"/>
                </a:solidFill>
                <a:effectLst/>
                <a:latin typeface="Glyph"/>
              </a:rPr>
              <a:t>Kentucky Immunization School Immunization Survey</a:t>
            </a:r>
            <a:r>
              <a:rPr lang="en-US" b="0" i="0" dirty="0">
                <a:solidFill>
                  <a:srgbClr val="161719"/>
                </a:solidFill>
                <a:effectLst/>
                <a:latin typeface="Glyph"/>
              </a:rPr>
              <a:t>. School Immunizations Survey. Retrieved August 15, 2024, from https://healthtracking.ky.gov/Topics/immunizations/Pages/childhood-immunizations.aspx</a:t>
            </a:r>
            <a:endParaRPr lang="en-US" dirty="0"/>
          </a:p>
        </p:txBody>
      </p:sp>
      <p:sp>
        <p:nvSpPr>
          <p:cNvPr id="6" name="Title 5">
            <a:extLst>
              <a:ext uri="{FF2B5EF4-FFF2-40B4-BE49-F238E27FC236}">
                <a16:creationId xmlns:a16="http://schemas.microsoft.com/office/drawing/2014/main" id="{5F5D160E-B8F7-4804-2F2C-E89C874D9FDC}"/>
              </a:ext>
            </a:extLst>
          </p:cNvPr>
          <p:cNvSpPr>
            <a:spLocks noGrp="1"/>
          </p:cNvSpPr>
          <p:nvPr>
            <p:ph type="title"/>
          </p:nvPr>
        </p:nvSpPr>
        <p:spPr/>
        <p:txBody>
          <a:bodyPr/>
          <a:lstStyle/>
          <a:p>
            <a:r>
              <a:rPr lang="en-US" dirty="0"/>
              <a:t>Purchase Region- Kindergarten Immunizations</a:t>
            </a:r>
          </a:p>
        </p:txBody>
      </p:sp>
      <p:pic>
        <p:nvPicPr>
          <p:cNvPr id="7" name="slide5" descr="Kindergarten State Level Data">
            <a:extLst>
              <a:ext uri="{FF2B5EF4-FFF2-40B4-BE49-F238E27FC236}">
                <a16:creationId xmlns:a16="http://schemas.microsoft.com/office/drawing/2014/main" id="{2E01CF14-0C0F-273B-F04F-154F36842C7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79" t="54052" r="81598" b="36803"/>
          <a:stretch/>
        </p:blipFill>
        <p:spPr>
          <a:xfrm>
            <a:off x="96252" y="2085083"/>
            <a:ext cx="5498432" cy="3764163"/>
          </a:xfrm>
          <a:prstGeom prst="rect">
            <a:avLst/>
          </a:prstGeom>
        </p:spPr>
      </p:pic>
      <p:pic>
        <p:nvPicPr>
          <p:cNvPr id="11" name="Picture 10">
            <a:extLst>
              <a:ext uri="{FF2B5EF4-FFF2-40B4-BE49-F238E27FC236}">
                <a16:creationId xmlns:a16="http://schemas.microsoft.com/office/drawing/2014/main" id="{629613FF-B53C-D71E-273D-C928F4C53554}"/>
              </a:ext>
            </a:extLst>
          </p:cNvPr>
          <p:cNvPicPr>
            <a:picLocks noChangeAspect="1"/>
          </p:cNvPicPr>
          <p:nvPr/>
        </p:nvPicPr>
        <p:blipFill>
          <a:blip r:embed="rId4"/>
          <a:stretch>
            <a:fillRect/>
          </a:stretch>
        </p:blipFill>
        <p:spPr>
          <a:xfrm rot="20359348">
            <a:off x="5194364" y="3735216"/>
            <a:ext cx="607094" cy="1377815"/>
          </a:xfrm>
          <a:prstGeom prst="rect">
            <a:avLst/>
          </a:prstGeom>
        </p:spPr>
      </p:pic>
      <p:grpSp>
        <p:nvGrpSpPr>
          <p:cNvPr id="18" name="Group 17">
            <a:extLst>
              <a:ext uri="{FF2B5EF4-FFF2-40B4-BE49-F238E27FC236}">
                <a16:creationId xmlns:a16="http://schemas.microsoft.com/office/drawing/2014/main" id="{85E2E0FE-D945-C394-D55D-DD59380620C4}"/>
              </a:ext>
            </a:extLst>
          </p:cNvPr>
          <p:cNvGrpSpPr/>
          <p:nvPr/>
        </p:nvGrpSpPr>
        <p:grpSpPr>
          <a:xfrm>
            <a:off x="2839453" y="1601944"/>
            <a:ext cx="2907631" cy="2550959"/>
            <a:chOff x="2839453" y="1601944"/>
            <a:chExt cx="2907631" cy="2550959"/>
          </a:xfrm>
        </p:grpSpPr>
        <p:sp>
          <p:nvSpPr>
            <p:cNvPr id="8" name="Rectangle 7">
              <a:extLst>
                <a:ext uri="{FF2B5EF4-FFF2-40B4-BE49-F238E27FC236}">
                  <a16:creationId xmlns:a16="http://schemas.microsoft.com/office/drawing/2014/main" id="{3FF408EA-FA55-56B2-1D1C-729FCFACB7CA}"/>
                </a:ext>
              </a:extLst>
            </p:cNvPr>
            <p:cNvSpPr/>
            <p:nvPr/>
          </p:nvSpPr>
          <p:spPr>
            <a:xfrm>
              <a:off x="2839453" y="1686126"/>
              <a:ext cx="2875547" cy="13819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F0A522-6DC5-8860-9B1E-3DF46B4E4CB4}"/>
                </a:ext>
              </a:extLst>
            </p:cNvPr>
            <p:cNvSpPr/>
            <p:nvPr/>
          </p:nvSpPr>
          <p:spPr>
            <a:xfrm>
              <a:off x="2871537" y="1601944"/>
              <a:ext cx="2875547" cy="13819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EE1635F-20F6-AA00-4B41-31B8B40A236B}"/>
                </a:ext>
              </a:extLst>
            </p:cNvPr>
            <p:cNvSpPr/>
            <p:nvPr/>
          </p:nvSpPr>
          <p:spPr>
            <a:xfrm rot="2819031">
              <a:off x="3778753" y="2466434"/>
              <a:ext cx="2117556" cy="11790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B5D580A-7202-08DE-E857-17E739C206AC}"/>
                </a:ext>
              </a:extLst>
            </p:cNvPr>
            <p:cNvPicPr>
              <a:picLocks noChangeAspect="1"/>
            </p:cNvPicPr>
            <p:nvPr/>
          </p:nvPicPr>
          <p:blipFill>
            <a:blip r:embed="rId5"/>
            <a:stretch>
              <a:fillRect/>
            </a:stretch>
          </p:blipFill>
          <p:spPr>
            <a:xfrm rot="10800000">
              <a:off x="3795946" y="2775466"/>
              <a:ext cx="486113" cy="1042274"/>
            </a:xfrm>
            <a:prstGeom prst="rect">
              <a:avLst/>
            </a:prstGeom>
          </p:spPr>
        </p:pic>
        <p:pic>
          <p:nvPicPr>
            <p:cNvPr id="14" name="Picture 13">
              <a:extLst>
                <a:ext uri="{FF2B5EF4-FFF2-40B4-BE49-F238E27FC236}">
                  <a16:creationId xmlns:a16="http://schemas.microsoft.com/office/drawing/2014/main" id="{2EC32C9C-F0EA-49D7-DEB0-9CD40E9DCC91}"/>
                </a:ext>
              </a:extLst>
            </p:cNvPr>
            <p:cNvPicPr>
              <a:picLocks noChangeAspect="1"/>
            </p:cNvPicPr>
            <p:nvPr/>
          </p:nvPicPr>
          <p:blipFill>
            <a:blip r:embed="rId4"/>
            <a:stretch>
              <a:fillRect/>
            </a:stretch>
          </p:blipFill>
          <p:spPr>
            <a:xfrm rot="19276957">
              <a:off x="4888430" y="3600137"/>
              <a:ext cx="310447" cy="552766"/>
            </a:xfrm>
            <a:prstGeom prst="rect">
              <a:avLst/>
            </a:prstGeom>
          </p:spPr>
        </p:pic>
        <p:sp>
          <p:nvSpPr>
            <p:cNvPr id="15" name="Right Triangle 14">
              <a:extLst>
                <a:ext uri="{FF2B5EF4-FFF2-40B4-BE49-F238E27FC236}">
                  <a16:creationId xmlns:a16="http://schemas.microsoft.com/office/drawing/2014/main" id="{12DA8C92-2904-FB81-2ACD-601086E7E585}"/>
                </a:ext>
              </a:extLst>
            </p:cNvPr>
            <p:cNvSpPr/>
            <p:nvPr/>
          </p:nvSpPr>
          <p:spPr>
            <a:xfrm rot="1989655">
              <a:off x="4540160" y="3550254"/>
              <a:ext cx="397397" cy="21405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29FCC8C-6051-520E-6204-5953405BAC4A}"/>
                </a:ext>
              </a:extLst>
            </p:cNvPr>
            <p:cNvGrpSpPr/>
            <p:nvPr/>
          </p:nvGrpSpPr>
          <p:grpSpPr>
            <a:xfrm>
              <a:off x="4019756" y="3282760"/>
              <a:ext cx="567855" cy="536967"/>
              <a:chOff x="4019756" y="3282760"/>
              <a:chExt cx="567855" cy="536967"/>
            </a:xfrm>
          </p:grpSpPr>
          <p:sp>
            <p:nvSpPr>
              <p:cNvPr id="13" name="Isosceles Triangle 12">
                <a:extLst>
                  <a:ext uri="{FF2B5EF4-FFF2-40B4-BE49-F238E27FC236}">
                    <a16:creationId xmlns:a16="http://schemas.microsoft.com/office/drawing/2014/main" id="{BC8D98A4-2E14-7F14-B8E3-EF86BAF8E75E}"/>
                  </a:ext>
                </a:extLst>
              </p:cNvPr>
              <p:cNvSpPr/>
              <p:nvPr/>
            </p:nvSpPr>
            <p:spPr>
              <a:xfrm rot="20824309">
                <a:off x="4101497" y="3282760"/>
                <a:ext cx="486114" cy="434288"/>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7E940D0-E9B3-BEC4-E819-456DDF43157F}"/>
                  </a:ext>
                </a:extLst>
              </p:cNvPr>
              <p:cNvSpPr/>
              <p:nvPr/>
            </p:nvSpPr>
            <p:spPr>
              <a:xfrm>
                <a:off x="4019756" y="3471383"/>
                <a:ext cx="296472" cy="3483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9" name="slide5" descr="Kindergarten State Level Data">
            <a:extLst>
              <a:ext uri="{FF2B5EF4-FFF2-40B4-BE49-F238E27FC236}">
                <a16:creationId xmlns:a16="http://schemas.microsoft.com/office/drawing/2014/main" id="{6E4D7E47-43BD-00E5-8136-56B12943E37F}"/>
              </a:ext>
            </a:extLst>
          </p:cNvPr>
          <p:cNvPicPr>
            <a:picLocks noChangeAspect="1"/>
          </p:cNvPicPr>
          <p:nvPr/>
        </p:nvPicPr>
        <p:blipFill rotWithShape="1">
          <a:blip r:embed="rId3">
            <a:extLst>
              <a:ext uri="{28A0092B-C50C-407E-A947-70E740481C1C}">
                <a14:useLocalDpi xmlns:a14="http://schemas.microsoft.com/office/drawing/2010/main" val="0"/>
              </a:ext>
            </a:extLst>
          </a:blip>
          <a:srcRect l="79126" b="89053"/>
          <a:stretch/>
        </p:blipFill>
        <p:spPr>
          <a:xfrm>
            <a:off x="0" y="1522613"/>
            <a:ext cx="2585206" cy="1819175"/>
          </a:xfrm>
          <a:prstGeom prst="rect">
            <a:avLst/>
          </a:prstGeom>
        </p:spPr>
      </p:pic>
    </p:spTree>
    <p:extLst>
      <p:ext uri="{BB962C8B-B14F-4D97-AF65-F5344CB8AC3E}">
        <p14:creationId xmlns:p14="http://schemas.microsoft.com/office/powerpoint/2010/main" val="2819709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2632DC-E19A-63FA-1752-810C21AD39B4}"/>
              </a:ext>
            </a:extLst>
          </p:cNvPr>
          <p:cNvSpPr>
            <a:spLocks noGrp="1"/>
          </p:cNvSpPr>
          <p:nvPr>
            <p:ph type="sldNum" sz="quarter" idx="4"/>
          </p:nvPr>
        </p:nvSpPr>
        <p:spPr/>
        <p:txBody>
          <a:bodyPr/>
          <a:lstStyle/>
          <a:p>
            <a:fld id="{ABB8925F-B6BB-49B0-9469-5285B9C99CB3}" type="slidenum">
              <a:rPr lang="en-US" smtClean="0"/>
              <a:pPr/>
              <a:t>16</a:t>
            </a:fld>
            <a:endParaRPr lang="en-US" dirty="0"/>
          </a:p>
        </p:txBody>
      </p:sp>
      <p:sp>
        <p:nvSpPr>
          <p:cNvPr id="3" name="Title 5">
            <a:extLst>
              <a:ext uri="{FF2B5EF4-FFF2-40B4-BE49-F238E27FC236}">
                <a16:creationId xmlns:a16="http://schemas.microsoft.com/office/drawing/2014/main" id="{882F2B68-8F7F-DF89-8051-1E0AD9C424EC}"/>
              </a:ext>
            </a:extLst>
          </p:cNvPr>
          <p:cNvSpPr txBox="1">
            <a:spLocks/>
          </p:cNvSpPr>
          <p:nvPr/>
        </p:nvSpPr>
        <p:spPr>
          <a:xfrm>
            <a:off x="457200" y="720129"/>
            <a:ext cx="11277600" cy="4741639"/>
          </a:xfrm>
          <a:prstGeom prst="rect">
            <a:avLst/>
          </a:prstGeom>
        </p:spPr>
        <p:txBody>
          <a:bodyPr/>
          <a:lstStyle>
            <a:lvl1pPr algn="ctr" defTabSz="914377" rtl="0" eaLnBrk="1" latinLnBrk="0" hangingPunct="1">
              <a:lnSpc>
                <a:spcPct val="90000"/>
              </a:lnSpc>
              <a:spcBef>
                <a:spcPct val="0"/>
              </a:spcBef>
              <a:buNone/>
              <a:defRPr sz="4400" b="1" kern="1200">
                <a:solidFill>
                  <a:srgbClr val="01203D"/>
                </a:solidFill>
                <a:latin typeface="+mj-lt"/>
                <a:ea typeface="+mj-ea"/>
                <a:cs typeface="Calibri Light" panose="020F0302020204030204" pitchFamily="34" charset="0"/>
              </a:defRPr>
            </a:lvl1pPr>
          </a:lstStyle>
          <a:p>
            <a:endParaRPr lang="en-US" dirty="0"/>
          </a:p>
          <a:p>
            <a:endParaRPr lang="en-US" dirty="0"/>
          </a:p>
          <a:p>
            <a:endParaRPr lang="en-US" dirty="0"/>
          </a:p>
          <a:p>
            <a:r>
              <a:rPr lang="en-US" dirty="0"/>
              <a:t>Vaccine Hesitancy</a:t>
            </a:r>
          </a:p>
        </p:txBody>
      </p:sp>
    </p:spTree>
    <p:extLst>
      <p:ext uri="{BB962C8B-B14F-4D97-AF65-F5344CB8AC3E}">
        <p14:creationId xmlns:p14="http://schemas.microsoft.com/office/powerpoint/2010/main" val="2153367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5756575-3F8C-098D-3F18-C1CF052770BE}"/>
              </a:ext>
            </a:extLst>
          </p:cNvPr>
          <p:cNvGrpSpPr/>
          <p:nvPr/>
        </p:nvGrpSpPr>
        <p:grpSpPr>
          <a:xfrm>
            <a:off x="2417209" y="351693"/>
            <a:ext cx="6766738" cy="5820851"/>
            <a:chOff x="2729909" y="257368"/>
            <a:chExt cx="6766738" cy="5820851"/>
          </a:xfrm>
        </p:grpSpPr>
        <p:grpSp>
          <p:nvGrpSpPr>
            <p:cNvPr id="38" name="Group 37">
              <a:extLst>
                <a:ext uri="{FF2B5EF4-FFF2-40B4-BE49-F238E27FC236}">
                  <a16:creationId xmlns:a16="http://schemas.microsoft.com/office/drawing/2014/main" id="{C6F8F20A-B392-1895-712B-59D4E666549D}"/>
                </a:ext>
              </a:extLst>
            </p:cNvPr>
            <p:cNvGrpSpPr/>
            <p:nvPr/>
          </p:nvGrpSpPr>
          <p:grpSpPr>
            <a:xfrm>
              <a:off x="4340742" y="257368"/>
              <a:ext cx="3691270" cy="3593805"/>
              <a:chOff x="4838700" y="1632097"/>
              <a:chExt cx="3691270" cy="3593805"/>
            </a:xfrm>
          </p:grpSpPr>
          <p:sp>
            <p:nvSpPr>
              <p:cNvPr id="23" name="Oval 22">
                <a:extLst>
                  <a:ext uri="{FF2B5EF4-FFF2-40B4-BE49-F238E27FC236}">
                    <a16:creationId xmlns:a16="http://schemas.microsoft.com/office/drawing/2014/main" id="{89A8AE48-3AC4-5021-4CCD-BE73870E0F9D}"/>
                  </a:ext>
                </a:extLst>
              </p:cNvPr>
              <p:cNvSpPr/>
              <p:nvPr/>
            </p:nvSpPr>
            <p:spPr>
              <a:xfrm>
                <a:off x="4838700" y="1632097"/>
                <a:ext cx="3691270" cy="35938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EDA5C23-C214-F1F8-A322-16E60A26B39D}"/>
                  </a:ext>
                </a:extLst>
              </p:cNvPr>
              <p:cNvSpPr txBox="1"/>
              <p:nvPr/>
            </p:nvSpPr>
            <p:spPr>
              <a:xfrm>
                <a:off x="5163879" y="3075056"/>
                <a:ext cx="3040912" cy="707886"/>
              </a:xfrm>
              <a:prstGeom prst="rect">
                <a:avLst/>
              </a:prstGeom>
              <a:noFill/>
            </p:spPr>
            <p:txBody>
              <a:bodyPr wrap="square" rtlCol="0">
                <a:spAutoFit/>
              </a:bodyPr>
              <a:lstStyle/>
              <a:p>
                <a:r>
                  <a:rPr lang="en-US" sz="4000" dirty="0">
                    <a:solidFill>
                      <a:schemeClr val="bg1"/>
                    </a:solidFill>
                  </a:rPr>
                  <a:t>Complacency</a:t>
                </a:r>
                <a:endParaRPr lang="en-US" dirty="0">
                  <a:solidFill>
                    <a:schemeClr val="bg1"/>
                  </a:solidFill>
                </a:endParaRPr>
              </a:p>
            </p:txBody>
          </p:sp>
        </p:grpSp>
        <p:grpSp>
          <p:nvGrpSpPr>
            <p:cNvPr id="37" name="Group 36">
              <a:extLst>
                <a:ext uri="{FF2B5EF4-FFF2-40B4-BE49-F238E27FC236}">
                  <a16:creationId xmlns:a16="http://schemas.microsoft.com/office/drawing/2014/main" id="{FD15C7E1-F67D-A8E4-0531-D2F15F31A6DA}"/>
                </a:ext>
              </a:extLst>
            </p:cNvPr>
            <p:cNvGrpSpPr/>
            <p:nvPr/>
          </p:nvGrpSpPr>
          <p:grpSpPr>
            <a:xfrm>
              <a:off x="2729909" y="2484414"/>
              <a:ext cx="3691270" cy="3593805"/>
              <a:chOff x="632637" y="2332073"/>
              <a:chExt cx="3691270" cy="3593805"/>
            </a:xfrm>
            <a:solidFill>
              <a:srgbClr val="62BCF0"/>
            </a:solidFill>
          </p:grpSpPr>
          <p:sp>
            <p:nvSpPr>
              <p:cNvPr id="32" name="Oval 31">
                <a:extLst>
                  <a:ext uri="{FF2B5EF4-FFF2-40B4-BE49-F238E27FC236}">
                    <a16:creationId xmlns:a16="http://schemas.microsoft.com/office/drawing/2014/main" id="{8DE94FCE-95BD-B81E-B846-B6EFB91D28FD}"/>
                  </a:ext>
                </a:extLst>
              </p:cNvPr>
              <p:cNvSpPr/>
              <p:nvPr/>
            </p:nvSpPr>
            <p:spPr>
              <a:xfrm>
                <a:off x="632637" y="2332073"/>
                <a:ext cx="3691270" cy="3593805"/>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B1FE325-DDB6-A4DA-0586-B64255359FA2}"/>
                  </a:ext>
                </a:extLst>
              </p:cNvPr>
              <p:cNvSpPr txBox="1"/>
              <p:nvPr/>
            </p:nvSpPr>
            <p:spPr>
              <a:xfrm>
                <a:off x="923260" y="3775032"/>
                <a:ext cx="3110024" cy="707886"/>
              </a:xfrm>
              <a:prstGeom prst="rect">
                <a:avLst/>
              </a:prstGeom>
              <a:grpFill/>
            </p:spPr>
            <p:txBody>
              <a:bodyPr wrap="square" rtlCol="0">
                <a:spAutoFit/>
              </a:bodyPr>
              <a:lstStyle/>
              <a:p>
                <a:pPr algn="ctr"/>
                <a:r>
                  <a:rPr lang="en-US" sz="4000" dirty="0">
                    <a:solidFill>
                      <a:schemeClr val="bg1"/>
                    </a:solidFill>
                  </a:rPr>
                  <a:t>Confidence</a:t>
                </a:r>
                <a:r>
                  <a:rPr lang="en-US" dirty="0"/>
                  <a:t> </a:t>
                </a:r>
              </a:p>
            </p:txBody>
          </p:sp>
        </p:grpSp>
        <p:grpSp>
          <p:nvGrpSpPr>
            <p:cNvPr id="36" name="Group 35">
              <a:extLst>
                <a:ext uri="{FF2B5EF4-FFF2-40B4-BE49-F238E27FC236}">
                  <a16:creationId xmlns:a16="http://schemas.microsoft.com/office/drawing/2014/main" id="{80BCDAD1-3899-AF60-BEA7-1FCE4A86EFEA}"/>
                </a:ext>
              </a:extLst>
            </p:cNvPr>
            <p:cNvGrpSpPr/>
            <p:nvPr/>
          </p:nvGrpSpPr>
          <p:grpSpPr>
            <a:xfrm>
              <a:off x="5805377" y="2484413"/>
              <a:ext cx="3691270" cy="3593805"/>
              <a:chOff x="8114414" y="1708296"/>
              <a:chExt cx="3691270" cy="3593805"/>
            </a:xfrm>
            <a:solidFill>
              <a:srgbClr val="84BC49"/>
            </a:solidFill>
          </p:grpSpPr>
          <p:sp>
            <p:nvSpPr>
              <p:cNvPr id="33" name="Oval 32">
                <a:extLst>
                  <a:ext uri="{FF2B5EF4-FFF2-40B4-BE49-F238E27FC236}">
                    <a16:creationId xmlns:a16="http://schemas.microsoft.com/office/drawing/2014/main" id="{39158683-9445-7D18-EB88-5FDC81C080FD}"/>
                  </a:ext>
                </a:extLst>
              </p:cNvPr>
              <p:cNvSpPr/>
              <p:nvPr/>
            </p:nvSpPr>
            <p:spPr>
              <a:xfrm>
                <a:off x="8114414" y="1708296"/>
                <a:ext cx="3691270" cy="3593805"/>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30F4C3D-BE61-98CF-0A1B-57125D5F806E}"/>
                  </a:ext>
                </a:extLst>
              </p:cNvPr>
              <p:cNvSpPr txBox="1"/>
              <p:nvPr/>
            </p:nvSpPr>
            <p:spPr>
              <a:xfrm>
                <a:off x="8495414" y="3075057"/>
                <a:ext cx="2916865" cy="707886"/>
              </a:xfrm>
              <a:prstGeom prst="rect">
                <a:avLst/>
              </a:prstGeom>
              <a:grpFill/>
            </p:spPr>
            <p:txBody>
              <a:bodyPr wrap="square" rtlCol="0">
                <a:spAutoFit/>
              </a:bodyPr>
              <a:lstStyle/>
              <a:p>
                <a:pPr algn="ctr"/>
                <a:r>
                  <a:rPr lang="en-US" sz="4000" dirty="0">
                    <a:solidFill>
                      <a:schemeClr val="bg1"/>
                    </a:solidFill>
                  </a:rPr>
                  <a:t>Convenience</a:t>
                </a:r>
                <a:r>
                  <a:rPr lang="en-US" dirty="0"/>
                  <a:t> </a:t>
                </a:r>
              </a:p>
            </p:txBody>
          </p:sp>
        </p:grpSp>
        <p:sp>
          <p:nvSpPr>
            <p:cNvPr id="39" name="Hexagon 38">
              <a:extLst>
                <a:ext uri="{FF2B5EF4-FFF2-40B4-BE49-F238E27FC236}">
                  <a16:creationId xmlns:a16="http://schemas.microsoft.com/office/drawing/2014/main" id="{AA67C55A-93EB-7084-B4C6-2E192567126B}"/>
                </a:ext>
              </a:extLst>
            </p:cNvPr>
            <p:cNvSpPr/>
            <p:nvPr/>
          </p:nvSpPr>
          <p:spPr>
            <a:xfrm>
              <a:off x="5575005" y="2732567"/>
              <a:ext cx="1222744" cy="1042407"/>
            </a:xfrm>
            <a:prstGeom prst="hexagon">
              <a:avLst/>
            </a:prstGeom>
            <a:solidFill>
              <a:srgbClr val="7030A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4E60E453-6A27-8300-F31C-E298A4ABDDC6}"/>
              </a:ext>
            </a:extLst>
          </p:cNvPr>
          <p:cNvSpPr>
            <a:spLocks noGrp="1"/>
          </p:cNvSpPr>
          <p:nvPr>
            <p:ph type="sldNum" sz="quarter" idx="4"/>
          </p:nvPr>
        </p:nvSpPr>
        <p:spPr/>
        <p:txBody>
          <a:bodyPr/>
          <a:lstStyle/>
          <a:p>
            <a:fld id="{ABB8925F-B6BB-49B0-9469-5285B9C99CB3}" type="slidenum">
              <a:rPr lang="en-US" smtClean="0"/>
              <a:pPr/>
              <a:t>17</a:t>
            </a:fld>
            <a:endParaRPr lang="en-US" dirty="0"/>
          </a:p>
        </p:txBody>
      </p:sp>
    </p:spTree>
    <p:extLst>
      <p:ext uri="{BB962C8B-B14F-4D97-AF65-F5344CB8AC3E}">
        <p14:creationId xmlns:p14="http://schemas.microsoft.com/office/powerpoint/2010/main" val="249338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CB200EA-81BA-D7D2-C4AB-07BF943D5266}"/>
              </a:ext>
            </a:extLst>
          </p:cNvPr>
          <p:cNvSpPr>
            <a:spLocks noGrp="1"/>
          </p:cNvSpPr>
          <p:nvPr>
            <p:ph type="title"/>
          </p:nvPr>
        </p:nvSpPr>
        <p:spPr/>
        <p:txBody>
          <a:bodyPr/>
          <a:lstStyle/>
          <a:p>
            <a:r>
              <a:rPr lang="en-US" dirty="0"/>
              <a:t>Confidence</a:t>
            </a:r>
          </a:p>
        </p:txBody>
      </p:sp>
      <p:sp>
        <p:nvSpPr>
          <p:cNvPr id="2" name="Content Placeholder 1">
            <a:extLst>
              <a:ext uri="{FF2B5EF4-FFF2-40B4-BE49-F238E27FC236}">
                <a16:creationId xmlns:a16="http://schemas.microsoft.com/office/drawing/2014/main" id="{DD08E54D-7C2A-4686-FA29-4565BCCACA49}"/>
              </a:ext>
            </a:extLst>
          </p:cNvPr>
          <p:cNvSpPr>
            <a:spLocks noGrp="1"/>
          </p:cNvSpPr>
          <p:nvPr>
            <p:ph idx="1"/>
          </p:nvPr>
        </p:nvSpPr>
        <p:spPr/>
        <p:txBody>
          <a:bodyPr>
            <a:normAutofit fontScale="85000" lnSpcReduction="20000"/>
          </a:bodyPr>
          <a:lstStyle/>
          <a:p>
            <a:pPr>
              <a:lnSpc>
                <a:spcPct val="100000"/>
              </a:lnSpc>
            </a:pPr>
            <a:r>
              <a:rPr lang="en-US" dirty="0"/>
              <a:t>1800s- Anti-Vaccination League, England </a:t>
            </a:r>
          </a:p>
          <a:p>
            <a:pPr>
              <a:lnSpc>
                <a:spcPct val="100000"/>
              </a:lnSpc>
            </a:pPr>
            <a:r>
              <a:rPr lang="en-US" dirty="0">
                <a:solidFill>
                  <a:schemeClr val="tx1"/>
                </a:solidFill>
              </a:rPr>
              <a:t>1879- Anti-Vaccination </a:t>
            </a:r>
            <a:r>
              <a:rPr lang="en-US" dirty="0"/>
              <a:t>Society of America </a:t>
            </a:r>
          </a:p>
          <a:p>
            <a:pPr>
              <a:lnSpc>
                <a:spcPct val="100000"/>
              </a:lnSpc>
            </a:pPr>
            <a:r>
              <a:rPr lang="en-US" dirty="0">
                <a:solidFill>
                  <a:schemeClr val="tx1"/>
                </a:solidFill>
              </a:rPr>
              <a:t>1905-T</a:t>
            </a:r>
            <a:r>
              <a:rPr lang="en-US" dirty="0"/>
              <a:t>he first Supreme Court ruling on the power of states in public health laws</a:t>
            </a:r>
          </a:p>
          <a:p>
            <a:pPr lvl="1">
              <a:lnSpc>
                <a:spcPct val="100000"/>
              </a:lnSpc>
            </a:pPr>
            <a:r>
              <a:rPr lang="en-US" dirty="0"/>
              <a:t>The Supreme Court ruled that a state count enact mandatory laws to protect the public in the event of a communicable disease. </a:t>
            </a:r>
          </a:p>
          <a:p>
            <a:pPr>
              <a:lnSpc>
                <a:spcPct val="100000"/>
              </a:lnSpc>
            </a:pPr>
            <a:r>
              <a:rPr lang="en-US" dirty="0"/>
              <a:t>1974- Neurological concerns linked to DTP vaccine </a:t>
            </a:r>
          </a:p>
          <a:p>
            <a:pPr lvl="1">
              <a:lnSpc>
                <a:spcPct val="100000"/>
              </a:lnSpc>
            </a:pPr>
            <a:r>
              <a:rPr lang="en-US" dirty="0"/>
              <a:t>Reports alleged 36 children in the UK had been hospitalized with neurological conditions following DTP vaccine. </a:t>
            </a:r>
          </a:p>
          <a:p>
            <a:pPr>
              <a:lnSpc>
                <a:spcPct val="100000"/>
              </a:lnSpc>
            </a:pPr>
            <a:r>
              <a:rPr lang="en-US" dirty="0"/>
              <a:t>1982- DTP documentary in the United States </a:t>
            </a:r>
          </a:p>
          <a:p>
            <a:pPr>
              <a:lnSpc>
                <a:spcPct val="100000"/>
              </a:lnSpc>
            </a:pPr>
            <a:r>
              <a:rPr lang="en-US" dirty="0"/>
              <a:t>1998- Andrew Wakefield and the Lancet Journal  </a:t>
            </a:r>
          </a:p>
          <a:p>
            <a:pPr>
              <a:lnSpc>
                <a:spcPct val="100000"/>
              </a:lnSpc>
            </a:pPr>
            <a:r>
              <a:rPr lang="en-US" dirty="0"/>
              <a:t>1990s- Thimerosal controversy </a:t>
            </a:r>
          </a:p>
          <a:p>
            <a:endParaRPr lang="en-US" dirty="0"/>
          </a:p>
        </p:txBody>
      </p:sp>
      <p:sp>
        <p:nvSpPr>
          <p:cNvPr id="4" name="Slide Number Placeholder 3">
            <a:extLst>
              <a:ext uri="{FF2B5EF4-FFF2-40B4-BE49-F238E27FC236}">
                <a16:creationId xmlns:a16="http://schemas.microsoft.com/office/drawing/2014/main" id="{D2AE784A-26AA-E7F1-D3F7-963B7FCBB56E}"/>
              </a:ext>
            </a:extLst>
          </p:cNvPr>
          <p:cNvSpPr>
            <a:spLocks noGrp="1"/>
          </p:cNvSpPr>
          <p:nvPr>
            <p:ph type="sldNum" sz="quarter" idx="4"/>
          </p:nvPr>
        </p:nvSpPr>
        <p:spPr/>
        <p:txBody>
          <a:bodyPr/>
          <a:lstStyle/>
          <a:p>
            <a:fld id="{ABB8925F-B6BB-49B0-9469-5285B9C99CB3}" type="slidenum">
              <a:rPr lang="en-US" smtClean="0"/>
              <a:pPr/>
              <a:t>18</a:t>
            </a:fld>
            <a:endParaRPr lang="en-US" dirty="0"/>
          </a:p>
        </p:txBody>
      </p:sp>
      <p:sp>
        <p:nvSpPr>
          <p:cNvPr id="13" name="Text Placeholder 12">
            <a:extLst>
              <a:ext uri="{FF2B5EF4-FFF2-40B4-BE49-F238E27FC236}">
                <a16:creationId xmlns:a16="http://schemas.microsoft.com/office/drawing/2014/main" id="{8B276774-FA1A-0338-9BE7-A83594D21815}"/>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118648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D79215-3230-4310-BECC-0664699DDC55}"/>
              </a:ext>
            </a:extLst>
          </p:cNvPr>
          <p:cNvSpPr>
            <a:spLocks noGrp="1"/>
          </p:cNvSpPr>
          <p:nvPr>
            <p:ph type="title"/>
          </p:nvPr>
        </p:nvSpPr>
        <p:spPr/>
        <p:txBody>
          <a:bodyPr/>
          <a:lstStyle/>
          <a:p>
            <a:r>
              <a:rPr lang="en-US" dirty="0"/>
              <a:t>Complacency</a:t>
            </a:r>
          </a:p>
        </p:txBody>
      </p:sp>
      <p:sp>
        <p:nvSpPr>
          <p:cNvPr id="2" name="Content Placeholder 1">
            <a:extLst>
              <a:ext uri="{FF2B5EF4-FFF2-40B4-BE49-F238E27FC236}">
                <a16:creationId xmlns:a16="http://schemas.microsoft.com/office/drawing/2014/main" id="{DD08E54D-7C2A-4686-FA29-4565BCCACA49}"/>
              </a:ext>
            </a:extLst>
          </p:cNvPr>
          <p:cNvSpPr>
            <a:spLocks noGrp="1"/>
          </p:cNvSpPr>
          <p:nvPr>
            <p:ph idx="1"/>
          </p:nvPr>
        </p:nvSpPr>
        <p:spPr/>
        <p:txBody>
          <a:bodyPr>
            <a:normAutofit/>
          </a:bodyPr>
          <a:lstStyle/>
          <a:p>
            <a:pPr>
              <a:lnSpc>
                <a:spcPct val="100000"/>
              </a:lnSpc>
            </a:pPr>
            <a:r>
              <a:rPr lang="en-US" dirty="0"/>
              <a:t>2000</a:t>
            </a:r>
            <a:r>
              <a:rPr lang="en-US" strike="sngStrike" dirty="0"/>
              <a:t>’</a:t>
            </a:r>
            <a:r>
              <a:rPr lang="en-US" dirty="0"/>
              <a:t>s- Elimination of measles from United States </a:t>
            </a:r>
          </a:p>
          <a:p>
            <a:pPr>
              <a:lnSpc>
                <a:spcPct val="100000"/>
              </a:lnSpc>
            </a:pPr>
            <a:r>
              <a:rPr lang="en-US" dirty="0"/>
              <a:t>1940-1980- Number of pertussis cases decreased each year more than 90% </a:t>
            </a:r>
          </a:p>
          <a:p>
            <a:pPr>
              <a:lnSpc>
                <a:spcPct val="100000"/>
              </a:lnSpc>
            </a:pPr>
            <a:r>
              <a:rPr lang="en-US" dirty="0"/>
              <a:t>1980-2012- Pertussis cases remain low (peak in 2012 at 48,277 compared to 200,000+ before 1940), cases have been on the rise since 1980. </a:t>
            </a:r>
          </a:p>
          <a:p>
            <a:pPr marL="0" indent="0">
              <a:lnSpc>
                <a:spcPct val="100000"/>
              </a:lnSpc>
              <a:buNone/>
            </a:pPr>
            <a:endParaRPr lang="en-US" dirty="0"/>
          </a:p>
        </p:txBody>
      </p:sp>
      <p:sp>
        <p:nvSpPr>
          <p:cNvPr id="4" name="Slide Number Placeholder 3">
            <a:extLst>
              <a:ext uri="{FF2B5EF4-FFF2-40B4-BE49-F238E27FC236}">
                <a16:creationId xmlns:a16="http://schemas.microsoft.com/office/drawing/2014/main" id="{D2AE784A-26AA-E7F1-D3F7-963B7FCBB56E}"/>
              </a:ext>
            </a:extLst>
          </p:cNvPr>
          <p:cNvSpPr>
            <a:spLocks noGrp="1"/>
          </p:cNvSpPr>
          <p:nvPr>
            <p:ph type="sldNum" sz="quarter" idx="4"/>
          </p:nvPr>
        </p:nvSpPr>
        <p:spPr/>
        <p:txBody>
          <a:bodyPr/>
          <a:lstStyle/>
          <a:p>
            <a:fld id="{ABB8925F-B6BB-49B0-9469-5285B9C99CB3}" type="slidenum">
              <a:rPr lang="en-US" smtClean="0"/>
              <a:pPr/>
              <a:t>19</a:t>
            </a:fld>
            <a:endParaRPr lang="en-US" dirty="0"/>
          </a:p>
        </p:txBody>
      </p:sp>
      <p:sp>
        <p:nvSpPr>
          <p:cNvPr id="5" name="Text Placeholder 4">
            <a:extLst>
              <a:ext uri="{FF2B5EF4-FFF2-40B4-BE49-F238E27FC236}">
                <a16:creationId xmlns:a16="http://schemas.microsoft.com/office/drawing/2014/main" id="{EA821544-C64F-B30B-94AF-9436D0A49C35}"/>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294749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FD60-25A5-8C0E-B443-F9278B1EB97F}"/>
              </a:ext>
            </a:extLst>
          </p:cNvPr>
          <p:cNvSpPr>
            <a:spLocks noGrp="1"/>
          </p:cNvSpPr>
          <p:nvPr>
            <p:ph type="title"/>
          </p:nvPr>
        </p:nvSpPr>
        <p:spPr/>
        <p:txBody>
          <a:bodyPr/>
          <a:lstStyle/>
          <a:p>
            <a:r>
              <a:rPr lang="en-US" dirty="0"/>
              <a:t>Objectives </a:t>
            </a:r>
          </a:p>
        </p:txBody>
      </p:sp>
      <p:sp>
        <p:nvSpPr>
          <p:cNvPr id="6" name="Content Placeholder 5">
            <a:extLst>
              <a:ext uri="{FF2B5EF4-FFF2-40B4-BE49-F238E27FC236}">
                <a16:creationId xmlns:a16="http://schemas.microsoft.com/office/drawing/2014/main" id="{1AC357AE-6EA4-027C-BA18-3D28CA979910}"/>
              </a:ext>
            </a:extLst>
          </p:cNvPr>
          <p:cNvSpPr>
            <a:spLocks noGrp="1"/>
          </p:cNvSpPr>
          <p:nvPr>
            <p:ph idx="1"/>
          </p:nvPr>
        </p:nvSpPr>
        <p:spPr/>
        <p:txBody>
          <a:bodyPr>
            <a:normAutofit lnSpcReduction="10000"/>
          </a:bodyPr>
          <a:lstStyle/>
          <a:p>
            <a:pPr marL="0">
              <a:spcBef>
                <a:spcPts val="0"/>
              </a:spcBef>
            </a:pPr>
            <a:r>
              <a:rPr lang="en-US" sz="2800" b="0" i="0" dirty="0">
                <a:solidFill>
                  <a:srgbClr val="242424"/>
                </a:solidFill>
                <a:effectLst/>
                <a:latin typeface="Calibri" panose="020F0502020204030204" pitchFamily="34" charset="0"/>
              </a:rPr>
              <a:t>Objective 1: To educate on the CDC’s recommended vaccine schedule for children 0-6 years of age and to provide examples of illnesses that have been prevented by following the recommended schedule. </a:t>
            </a:r>
          </a:p>
          <a:p>
            <a:pPr marL="0" marR="0" indent="0" algn="l">
              <a:spcBef>
                <a:spcPts val="0"/>
              </a:spcBef>
              <a:spcAft>
                <a:spcPts val="0"/>
              </a:spcAft>
              <a:buNone/>
            </a:pPr>
            <a:r>
              <a:rPr lang="en-US" sz="2800" b="0" i="0" dirty="0">
                <a:solidFill>
                  <a:srgbClr val="242424"/>
                </a:solidFill>
                <a:effectLst/>
                <a:latin typeface="Calibri" panose="020F0502020204030204" pitchFamily="34" charset="0"/>
              </a:rPr>
              <a:t> </a:t>
            </a:r>
          </a:p>
          <a:p>
            <a:pPr marL="0" marR="0" algn="l">
              <a:spcBef>
                <a:spcPts val="0"/>
              </a:spcBef>
              <a:spcAft>
                <a:spcPts val="0"/>
              </a:spcAft>
            </a:pPr>
            <a:r>
              <a:rPr lang="en-US" sz="2800" b="0" i="0" dirty="0">
                <a:solidFill>
                  <a:srgbClr val="242424"/>
                </a:solidFill>
                <a:effectLst/>
                <a:latin typeface="Calibri" panose="020F0502020204030204" pitchFamily="34" charset="0"/>
              </a:rPr>
              <a:t>Objective 2: To </a:t>
            </a:r>
            <a:r>
              <a:rPr lang="en-US" dirty="0">
                <a:solidFill>
                  <a:srgbClr val="242424"/>
                </a:solidFill>
              </a:rPr>
              <a:t>educate</a:t>
            </a:r>
            <a:r>
              <a:rPr lang="en-US" sz="2800" b="0" i="0" dirty="0">
                <a:solidFill>
                  <a:srgbClr val="242424"/>
                </a:solidFill>
                <a:effectLst/>
                <a:latin typeface="Calibri" panose="020F0502020204030204" pitchFamily="34" charset="0"/>
              </a:rPr>
              <a:t> community partners and healthcare providers on the risks of vaccine preventable illness outbreaks within Kentucky counties that vaccinated population is below the safety threshold of 95%. </a:t>
            </a:r>
          </a:p>
          <a:p>
            <a:pPr marL="0" marR="0" indent="0" algn="l">
              <a:spcBef>
                <a:spcPts val="0"/>
              </a:spcBef>
              <a:spcAft>
                <a:spcPts val="0"/>
              </a:spcAft>
              <a:buNone/>
            </a:pPr>
            <a:r>
              <a:rPr lang="en-US" sz="2800" b="0" i="0" dirty="0">
                <a:solidFill>
                  <a:srgbClr val="242424"/>
                </a:solidFill>
                <a:effectLst/>
                <a:latin typeface="Calibri" panose="020F0502020204030204" pitchFamily="34" charset="0"/>
              </a:rPr>
              <a:t> </a:t>
            </a:r>
          </a:p>
          <a:p>
            <a:pPr marL="0" marR="0" algn="l">
              <a:spcBef>
                <a:spcPts val="0"/>
              </a:spcBef>
              <a:spcAft>
                <a:spcPts val="0"/>
              </a:spcAft>
            </a:pPr>
            <a:r>
              <a:rPr lang="en-US" sz="2800" b="0" i="0" dirty="0">
                <a:solidFill>
                  <a:srgbClr val="242424"/>
                </a:solidFill>
                <a:effectLst/>
                <a:latin typeface="Calibri" panose="020F0502020204030204" pitchFamily="34" charset="0"/>
              </a:rPr>
              <a:t>Objective 3: To inspire healthcare providers and community partners to become vaccine champion</a:t>
            </a:r>
            <a:r>
              <a:rPr lang="en-US" sz="2800" b="0" i="0" dirty="0">
                <a:solidFill>
                  <a:schemeClr val="tx1"/>
                </a:solidFill>
                <a:effectLst/>
                <a:latin typeface="Calibri" panose="020F0502020204030204" pitchFamily="34" charset="0"/>
              </a:rPr>
              <a:t>s</a:t>
            </a:r>
            <a:r>
              <a:rPr lang="en-US" sz="2800" b="0" i="0" dirty="0">
                <a:solidFill>
                  <a:srgbClr val="242424"/>
                </a:solidFill>
                <a:effectLst/>
                <a:latin typeface="Calibri" panose="020F0502020204030204" pitchFamily="34" charset="0"/>
              </a:rPr>
              <a:t> when working with individual’s who are not up-to-date on vaccine recommendations. </a:t>
            </a:r>
          </a:p>
        </p:txBody>
      </p:sp>
      <p:sp>
        <p:nvSpPr>
          <p:cNvPr id="4" name="Slide Number Placeholder 3">
            <a:extLst>
              <a:ext uri="{FF2B5EF4-FFF2-40B4-BE49-F238E27FC236}">
                <a16:creationId xmlns:a16="http://schemas.microsoft.com/office/drawing/2014/main" id="{7DB204C8-F244-D110-D454-0BB85A0E7BCF}"/>
              </a:ext>
            </a:extLst>
          </p:cNvPr>
          <p:cNvSpPr>
            <a:spLocks noGrp="1"/>
          </p:cNvSpPr>
          <p:nvPr>
            <p:ph type="sldNum" sz="quarter" idx="4"/>
          </p:nvPr>
        </p:nvSpPr>
        <p:spPr/>
        <p:txBody>
          <a:bodyPr/>
          <a:lstStyle/>
          <a:p>
            <a:fld id="{ABB8925F-B6BB-49B0-9469-5285B9C99CB3}" type="slidenum">
              <a:rPr lang="en-US" smtClean="0"/>
              <a:pPr/>
              <a:t>2</a:t>
            </a:fld>
            <a:endParaRPr lang="en-US" dirty="0"/>
          </a:p>
        </p:txBody>
      </p:sp>
      <p:sp>
        <p:nvSpPr>
          <p:cNvPr id="7" name="Text Placeholder 6">
            <a:extLst>
              <a:ext uri="{FF2B5EF4-FFF2-40B4-BE49-F238E27FC236}">
                <a16:creationId xmlns:a16="http://schemas.microsoft.com/office/drawing/2014/main" id="{ACE506E3-65AC-08BD-9DAD-8ED2B03F568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674781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C33D3C-02CD-8A6E-83A4-5222BE8F0E45}"/>
              </a:ext>
            </a:extLst>
          </p:cNvPr>
          <p:cNvSpPr>
            <a:spLocks noGrp="1"/>
          </p:cNvSpPr>
          <p:nvPr>
            <p:ph type="title"/>
          </p:nvPr>
        </p:nvSpPr>
        <p:spPr/>
        <p:txBody>
          <a:bodyPr/>
          <a:lstStyle/>
          <a:p>
            <a:r>
              <a:rPr lang="en-US" dirty="0"/>
              <a:t>Convenience </a:t>
            </a:r>
          </a:p>
        </p:txBody>
      </p:sp>
      <p:sp>
        <p:nvSpPr>
          <p:cNvPr id="2" name="Content Placeholder 1">
            <a:extLst>
              <a:ext uri="{FF2B5EF4-FFF2-40B4-BE49-F238E27FC236}">
                <a16:creationId xmlns:a16="http://schemas.microsoft.com/office/drawing/2014/main" id="{DD08E54D-7C2A-4686-FA29-4565BCCACA49}"/>
              </a:ext>
            </a:extLst>
          </p:cNvPr>
          <p:cNvSpPr>
            <a:spLocks noGrp="1"/>
          </p:cNvSpPr>
          <p:nvPr>
            <p:ph idx="1"/>
          </p:nvPr>
        </p:nvSpPr>
        <p:spPr/>
        <p:txBody>
          <a:bodyPr>
            <a:normAutofit/>
          </a:bodyPr>
          <a:lstStyle/>
          <a:p>
            <a:pPr>
              <a:lnSpc>
                <a:spcPct val="100000"/>
              </a:lnSpc>
            </a:pPr>
            <a:r>
              <a:rPr lang="en-US" dirty="0"/>
              <a:t>Access to transportation </a:t>
            </a:r>
          </a:p>
          <a:p>
            <a:pPr>
              <a:lnSpc>
                <a:spcPct val="100000"/>
              </a:lnSpc>
            </a:pPr>
            <a:r>
              <a:rPr lang="en-US" dirty="0"/>
              <a:t>Health insurance and affordability</a:t>
            </a:r>
          </a:p>
          <a:p>
            <a:pPr>
              <a:lnSpc>
                <a:spcPct val="100000"/>
              </a:lnSpc>
            </a:pPr>
            <a:r>
              <a:rPr lang="en-US" dirty="0"/>
              <a:t>Accessibility and understanding of language </a:t>
            </a:r>
          </a:p>
          <a:p>
            <a:pPr>
              <a:lnSpc>
                <a:spcPct val="100000"/>
              </a:lnSpc>
            </a:pPr>
            <a:r>
              <a:rPr lang="en-US" dirty="0"/>
              <a:t>Accessibility and understanding of information </a:t>
            </a:r>
          </a:p>
          <a:p>
            <a:pPr>
              <a:lnSpc>
                <a:spcPct val="100000"/>
              </a:lnSpc>
            </a:pPr>
            <a:endParaRPr lang="en-US" dirty="0"/>
          </a:p>
        </p:txBody>
      </p:sp>
      <p:sp>
        <p:nvSpPr>
          <p:cNvPr id="4" name="Slide Number Placeholder 3">
            <a:extLst>
              <a:ext uri="{FF2B5EF4-FFF2-40B4-BE49-F238E27FC236}">
                <a16:creationId xmlns:a16="http://schemas.microsoft.com/office/drawing/2014/main" id="{D2AE784A-26AA-E7F1-D3F7-963B7FCBB56E}"/>
              </a:ext>
            </a:extLst>
          </p:cNvPr>
          <p:cNvSpPr>
            <a:spLocks noGrp="1"/>
          </p:cNvSpPr>
          <p:nvPr>
            <p:ph type="sldNum" sz="quarter" idx="4"/>
          </p:nvPr>
        </p:nvSpPr>
        <p:spPr/>
        <p:txBody>
          <a:bodyPr/>
          <a:lstStyle/>
          <a:p>
            <a:fld id="{ABB8925F-B6BB-49B0-9469-5285B9C99CB3}" type="slidenum">
              <a:rPr lang="en-US" smtClean="0"/>
              <a:pPr/>
              <a:t>20</a:t>
            </a:fld>
            <a:endParaRPr lang="en-US" dirty="0"/>
          </a:p>
        </p:txBody>
      </p:sp>
      <p:sp>
        <p:nvSpPr>
          <p:cNvPr id="5" name="Text Placeholder 4">
            <a:extLst>
              <a:ext uri="{FF2B5EF4-FFF2-40B4-BE49-F238E27FC236}">
                <a16:creationId xmlns:a16="http://schemas.microsoft.com/office/drawing/2014/main" id="{4CF86081-6FCF-3187-E078-5671450026A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042458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2632DC-E19A-63FA-1752-810C21AD39B4}"/>
              </a:ext>
            </a:extLst>
          </p:cNvPr>
          <p:cNvSpPr>
            <a:spLocks noGrp="1"/>
          </p:cNvSpPr>
          <p:nvPr>
            <p:ph type="sldNum" sz="quarter" idx="4"/>
          </p:nvPr>
        </p:nvSpPr>
        <p:spPr/>
        <p:txBody>
          <a:bodyPr/>
          <a:lstStyle/>
          <a:p>
            <a:fld id="{ABB8925F-B6BB-49B0-9469-5285B9C99CB3}" type="slidenum">
              <a:rPr lang="en-US" smtClean="0"/>
              <a:pPr/>
              <a:t>21</a:t>
            </a:fld>
            <a:endParaRPr lang="en-US" dirty="0"/>
          </a:p>
        </p:txBody>
      </p:sp>
      <p:sp>
        <p:nvSpPr>
          <p:cNvPr id="3" name="Title 5">
            <a:extLst>
              <a:ext uri="{FF2B5EF4-FFF2-40B4-BE49-F238E27FC236}">
                <a16:creationId xmlns:a16="http://schemas.microsoft.com/office/drawing/2014/main" id="{882F2B68-8F7F-DF89-8051-1E0AD9C424EC}"/>
              </a:ext>
            </a:extLst>
          </p:cNvPr>
          <p:cNvSpPr txBox="1">
            <a:spLocks/>
          </p:cNvSpPr>
          <p:nvPr/>
        </p:nvSpPr>
        <p:spPr>
          <a:xfrm>
            <a:off x="457200" y="720129"/>
            <a:ext cx="11277600" cy="4741639"/>
          </a:xfrm>
          <a:prstGeom prst="rect">
            <a:avLst/>
          </a:prstGeom>
        </p:spPr>
        <p:txBody>
          <a:bodyPr/>
          <a:lstStyle>
            <a:lvl1pPr algn="ctr" defTabSz="914377" rtl="0" eaLnBrk="1" latinLnBrk="0" hangingPunct="1">
              <a:lnSpc>
                <a:spcPct val="90000"/>
              </a:lnSpc>
              <a:spcBef>
                <a:spcPct val="0"/>
              </a:spcBef>
              <a:buNone/>
              <a:defRPr sz="4400" b="1" kern="1200">
                <a:solidFill>
                  <a:srgbClr val="01203D"/>
                </a:solidFill>
                <a:latin typeface="+mj-lt"/>
                <a:ea typeface="+mj-ea"/>
                <a:cs typeface="Calibri Light" panose="020F0302020204030204" pitchFamily="34" charset="0"/>
              </a:defRPr>
            </a:lvl1pPr>
          </a:lstStyle>
          <a:p>
            <a:endParaRPr lang="en-US" dirty="0"/>
          </a:p>
          <a:p>
            <a:endParaRPr lang="en-US" dirty="0"/>
          </a:p>
          <a:p>
            <a:endParaRPr lang="en-US" dirty="0"/>
          </a:p>
          <a:p>
            <a:r>
              <a:rPr lang="en-US" dirty="0"/>
              <a:t>Outbreaks </a:t>
            </a:r>
          </a:p>
        </p:txBody>
      </p:sp>
    </p:spTree>
    <p:extLst>
      <p:ext uri="{BB962C8B-B14F-4D97-AF65-F5344CB8AC3E}">
        <p14:creationId xmlns:p14="http://schemas.microsoft.com/office/powerpoint/2010/main" val="1485716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12724B-434B-341B-52C4-5321E2DC06E7}"/>
              </a:ext>
            </a:extLst>
          </p:cNvPr>
          <p:cNvSpPr>
            <a:spLocks noGrp="1"/>
          </p:cNvSpPr>
          <p:nvPr>
            <p:ph type="title"/>
          </p:nvPr>
        </p:nvSpPr>
        <p:spPr/>
        <p:txBody>
          <a:bodyPr/>
          <a:lstStyle/>
          <a:p>
            <a:r>
              <a:rPr lang="en-US" dirty="0"/>
              <a:t>Kentucky Vaccine-Related Outbreaks </a:t>
            </a:r>
          </a:p>
        </p:txBody>
      </p:sp>
      <p:sp>
        <p:nvSpPr>
          <p:cNvPr id="4" name="Content Placeholder 3">
            <a:extLst>
              <a:ext uri="{FF2B5EF4-FFF2-40B4-BE49-F238E27FC236}">
                <a16:creationId xmlns:a16="http://schemas.microsoft.com/office/drawing/2014/main" id="{B188307A-4288-B679-6A2B-ABDB1C8CA8A1}"/>
              </a:ext>
            </a:extLst>
          </p:cNvPr>
          <p:cNvSpPr>
            <a:spLocks noGrp="1"/>
          </p:cNvSpPr>
          <p:nvPr>
            <p:ph idx="1"/>
          </p:nvPr>
        </p:nvSpPr>
        <p:spPr/>
        <p:txBody>
          <a:bodyPr/>
          <a:lstStyle/>
          <a:p>
            <a:r>
              <a:rPr lang="en-US" dirty="0"/>
              <a:t>2017-2019 Hepatitis A </a:t>
            </a:r>
          </a:p>
          <a:p>
            <a:r>
              <a:rPr lang="en-US" dirty="0"/>
              <a:t>2020- COVID-19</a:t>
            </a:r>
            <a:r>
              <a:rPr lang="en-US" dirty="0">
                <a:solidFill>
                  <a:srgbClr val="FF0000"/>
                </a:solidFill>
              </a:rPr>
              <a:t> </a:t>
            </a:r>
          </a:p>
          <a:p>
            <a:r>
              <a:rPr lang="en-US" dirty="0"/>
              <a:t>2022-2023- </a:t>
            </a:r>
            <a:r>
              <a:rPr lang="en-US" dirty="0" err="1"/>
              <a:t>Mpox</a:t>
            </a:r>
            <a:r>
              <a:rPr lang="en-US" dirty="0"/>
              <a:t> </a:t>
            </a:r>
          </a:p>
          <a:p>
            <a:r>
              <a:rPr lang="en-US" dirty="0"/>
              <a:t>2023- Measles exposure at Asbury </a:t>
            </a:r>
          </a:p>
          <a:p>
            <a:pPr lvl="1"/>
            <a:r>
              <a:rPr lang="en-US" dirty="0"/>
              <a:t>This was not technically an outbreak but required an outbreak response </a:t>
            </a:r>
          </a:p>
        </p:txBody>
      </p:sp>
      <p:sp>
        <p:nvSpPr>
          <p:cNvPr id="2" name="Slide Number Placeholder 1">
            <a:extLst>
              <a:ext uri="{FF2B5EF4-FFF2-40B4-BE49-F238E27FC236}">
                <a16:creationId xmlns:a16="http://schemas.microsoft.com/office/drawing/2014/main" id="{8CA03F6B-48BF-C91A-A86E-26804C377A01}"/>
              </a:ext>
            </a:extLst>
          </p:cNvPr>
          <p:cNvSpPr>
            <a:spLocks noGrp="1"/>
          </p:cNvSpPr>
          <p:nvPr>
            <p:ph type="sldNum" sz="quarter" idx="4"/>
          </p:nvPr>
        </p:nvSpPr>
        <p:spPr/>
        <p:txBody>
          <a:bodyPr/>
          <a:lstStyle/>
          <a:p>
            <a:fld id="{ABB8925F-B6BB-49B0-9469-5285B9C99CB3}" type="slidenum">
              <a:rPr lang="en-US" smtClean="0"/>
              <a:pPr/>
              <a:t>22</a:t>
            </a:fld>
            <a:endParaRPr lang="en-US" dirty="0"/>
          </a:p>
        </p:txBody>
      </p:sp>
      <p:sp>
        <p:nvSpPr>
          <p:cNvPr id="5" name="Text Placeholder 4">
            <a:extLst>
              <a:ext uri="{FF2B5EF4-FFF2-40B4-BE49-F238E27FC236}">
                <a16:creationId xmlns:a16="http://schemas.microsoft.com/office/drawing/2014/main" id="{474F3FB3-D0D8-4E6F-6BF7-06DBE7E1AB68}"/>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197103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C4DBCDE-D147-193C-04DC-7A7946E52557}"/>
              </a:ext>
            </a:extLst>
          </p:cNvPr>
          <p:cNvSpPr>
            <a:spLocks noGrp="1"/>
          </p:cNvSpPr>
          <p:nvPr>
            <p:ph idx="1"/>
          </p:nvPr>
        </p:nvSpPr>
        <p:spPr/>
        <p:txBody>
          <a:bodyPr>
            <a:normAutofit/>
          </a:bodyPr>
          <a:lstStyle/>
          <a:p>
            <a:r>
              <a:rPr lang="en-US" sz="2400" dirty="0"/>
              <a:t>Between January 1-December 31, 2023, 59 cases of measles was reported in the United States. </a:t>
            </a:r>
          </a:p>
          <a:p>
            <a:r>
              <a:rPr lang="en-US" sz="2400" dirty="0"/>
              <a:t>As of August 15, 2024, 219 cases and 13 outbreaks of measles have been reported. 150 (68%) of the measles cases have been outbreak-associated. </a:t>
            </a:r>
          </a:p>
          <a:p>
            <a:pPr lvl="1"/>
            <a:r>
              <a:rPr lang="en-US" sz="2400" dirty="0"/>
              <a:t>40% were under the age of 5 </a:t>
            </a:r>
          </a:p>
          <a:p>
            <a:pPr lvl="1"/>
            <a:r>
              <a:rPr lang="en-US" sz="2400" dirty="0"/>
              <a:t>87% were unvaccinated or had unknown vaccine status</a:t>
            </a:r>
          </a:p>
        </p:txBody>
      </p:sp>
      <p:sp>
        <p:nvSpPr>
          <p:cNvPr id="5" name="Slide Number Placeholder 4">
            <a:extLst>
              <a:ext uri="{FF2B5EF4-FFF2-40B4-BE49-F238E27FC236}">
                <a16:creationId xmlns:a16="http://schemas.microsoft.com/office/drawing/2014/main" id="{23601CD9-5CA2-4189-B402-0E750CBB1E4B}"/>
              </a:ext>
            </a:extLst>
          </p:cNvPr>
          <p:cNvSpPr>
            <a:spLocks noGrp="1"/>
          </p:cNvSpPr>
          <p:nvPr>
            <p:ph type="sldNum" sz="quarter" idx="4"/>
          </p:nvPr>
        </p:nvSpPr>
        <p:spPr/>
        <p:txBody>
          <a:bodyPr/>
          <a:lstStyle/>
          <a:p>
            <a:fld id="{ABB8925F-B6BB-49B0-9469-5285B9C99CB3}" type="slidenum">
              <a:rPr lang="en-US" smtClean="0"/>
              <a:pPr/>
              <a:t>23</a:t>
            </a:fld>
            <a:endParaRPr lang="en-US" dirty="0"/>
          </a:p>
        </p:txBody>
      </p:sp>
      <p:sp>
        <p:nvSpPr>
          <p:cNvPr id="9" name="Text Placeholder 8">
            <a:extLst>
              <a:ext uri="{FF2B5EF4-FFF2-40B4-BE49-F238E27FC236}">
                <a16:creationId xmlns:a16="http://schemas.microsoft.com/office/drawing/2014/main" id="{044C98BF-6C50-4211-5538-7530B81C0220}"/>
              </a:ext>
            </a:extLst>
          </p:cNvPr>
          <p:cNvSpPr>
            <a:spLocks noGrp="1"/>
          </p:cNvSpPr>
          <p:nvPr>
            <p:ph type="body" sz="half" idx="2"/>
          </p:nvPr>
        </p:nvSpPr>
        <p:spPr/>
        <p:txBody>
          <a:bodyPr>
            <a:normAutofit fontScale="85000" lnSpcReduction="10000"/>
          </a:bodyPr>
          <a:lstStyle/>
          <a:p>
            <a:r>
              <a:rPr lang="en-US" b="0" i="0" dirty="0">
                <a:solidFill>
                  <a:srgbClr val="161719"/>
                </a:solidFill>
                <a:effectLst/>
                <a:latin typeface="Glyph"/>
              </a:rPr>
              <a:t>Centers for Disease Control and Prevention (2024, August 15). </a:t>
            </a:r>
            <a:r>
              <a:rPr lang="en-US" b="0" i="1" dirty="0">
                <a:solidFill>
                  <a:srgbClr val="161719"/>
                </a:solidFill>
                <a:effectLst/>
                <a:latin typeface="Glyph"/>
              </a:rPr>
              <a:t>Measles Cases and Outbreaks</a:t>
            </a:r>
            <a:r>
              <a:rPr lang="en-US" b="0" i="0" dirty="0">
                <a:solidFill>
                  <a:srgbClr val="161719"/>
                </a:solidFill>
                <a:effectLst/>
                <a:latin typeface="Glyph"/>
              </a:rPr>
              <a:t>. Measles (Rubeola). Retrieved August 15, 2024, from </a:t>
            </a:r>
            <a:r>
              <a:rPr lang="en-US" b="0" i="0" dirty="0">
                <a:solidFill>
                  <a:srgbClr val="161719"/>
                </a:solidFill>
                <a:effectLst/>
                <a:latin typeface="Glyph"/>
                <a:hlinkClick r:id="rId3"/>
              </a:rPr>
              <a:t>https://www.cdc.gov/measles/data-research/index.html</a:t>
            </a:r>
            <a:r>
              <a:rPr lang="en-US" b="0" i="0" dirty="0">
                <a:solidFill>
                  <a:srgbClr val="161719"/>
                </a:solidFill>
                <a:effectLst/>
                <a:latin typeface="Glyph"/>
              </a:rPr>
              <a:t> </a:t>
            </a:r>
            <a:endParaRPr lang="en-US" dirty="0"/>
          </a:p>
        </p:txBody>
      </p:sp>
      <p:sp>
        <p:nvSpPr>
          <p:cNvPr id="7" name="Title 6">
            <a:extLst>
              <a:ext uri="{FF2B5EF4-FFF2-40B4-BE49-F238E27FC236}">
                <a16:creationId xmlns:a16="http://schemas.microsoft.com/office/drawing/2014/main" id="{B73B2DFD-748B-BD33-D720-BEC2559142B3}"/>
              </a:ext>
            </a:extLst>
          </p:cNvPr>
          <p:cNvSpPr>
            <a:spLocks noGrp="1"/>
          </p:cNvSpPr>
          <p:nvPr>
            <p:ph type="title"/>
          </p:nvPr>
        </p:nvSpPr>
        <p:spPr/>
        <p:txBody>
          <a:bodyPr/>
          <a:lstStyle/>
          <a:p>
            <a:r>
              <a:rPr lang="en-US" dirty="0"/>
              <a:t>Measles</a:t>
            </a:r>
          </a:p>
        </p:txBody>
      </p:sp>
      <p:pic>
        <p:nvPicPr>
          <p:cNvPr id="7170" name="Picture 2" descr="Line chart of reported measles chases in the United States from 1962–2023">
            <a:extLst>
              <a:ext uri="{FF2B5EF4-FFF2-40B4-BE49-F238E27FC236}">
                <a16:creationId xmlns:a16="http://schemas.microsoft.com/office/drawing/2014/main" id="{5B54C447-2C90-869E-D683-A682AC711E1A}"/>
              </a:ext>
            </a:extLst>
          </p:cNvPr>
          <p:cNvPicPr>
            <a:picLocks noGrp="1" noChangeAspect="1" noChangeArrowheads="1"/>
          </p:cNvPicPr>
          <p:nvPr>
            <p:ph idx="15"/>
          </p:nvPr>
        </p:nvPicPr>
        <p:blipFill>
          <a:blip r:embed="rId4">
            <a:extLst>
              <a:ext uri="{28A0092B-C50C-407E-A947-70E740481C1C}">
                <a14:useLocalDpi xmlns:a14="http://schemas.microsoft.com/office/drawing/2010/main" val="0"/>
              </a:ext>
            </a:extLst>
          </a:blip>
          <a:srcRect/>
          <a:stretch>
            <a:fillRect/>
          </a:stretch>
        </p:blipFill>
        <p:spPr bwMode="auto">
          <a:xfrm>
            <a:off x="6324599" y="1812758"/>
            <a:ext cx="5839509" cy="373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655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B3D3B0-7095-724C-FC5B-39C2FC6C5D20}"/>
              </a:ext>
            </a:extLst>
          </p:cNvPr>
          <p:cNvSpPr>
            <a:spLocks noGrp="1"/>
          </p:cNvSpPr>
          <p:nvPr>
            <p:ph idx="1"/>
          </p:nvPr>
        </p:nvSpPr>
        <p:spPr/>
        <p:txBody>
          <a:bodyPr>
            <a:normAutofit lnSpcReduction="10000"/>
          </a:bodyPr>
          <a:lstStyle/>
          <a:p>
            <a:r>
              <a:rPr lang="en-US" dirty="0"/>
              <a:t>In 2023, Kentucky reported 94 cases of pertussis. The United States reported 5,611 cases, an increase of 3,223 from 2022. </a:t>
            </a:r>
          </a:p>
          <a:p>
            <a:r>
              <a:rPr lang="en-US" dirty="0"/>
              <a:t>July 14, 2024, Kentucky sent out a Kentucky Health Alert to healthcare providers across the state after noting an increase in pertussis cases. </a:t>
            </a:r>
          </a:p>
          <a:p>
            <a:pPr lvl="1"/>
            <a:r>
              <a:rPr lang="en-US" sz="2800" dirty="0"/>
              <a:t>As of July 14- 130 cases in 34 counties have been reported. </a:t>
            </a:r>
          </a:p>
        </p:txBody>
      </p:sp>
      <p:sp>
        <p:nvSpPr>
          <p:cNvPr id="4" name="Slide Number Placeholder 3">
            <a:extLst>
              <a:ext uri="{FF2B5EF4-FFF2-40B4-BE49-F238E27FC236}">
                <a16:creationId xmlns:a16="http://schemas.microsoft.com/office/drawing/2014/main" id="{C5819654-6C55-821C-8B36-24330914F9FD}"/>
              </a:ext>
            </a:extLst>
          </p:cNvPr>
          <p:cNvSpPr>
            <a:spLocks noGrp="1"/>
          </p:cNvSpPr>
          <p:nvPr>
            <p:ph type="sldNum" sz="quarter" idx="4"/>
          </p:nvPr>
        </p:nvSpPr>
        <p:spPr/>
        <p:txBody>
          <a:bodyPr/>
          <a:lstStyle/>
          <a:p>
            <a:fld id="{ABB8925F-B6BB-49B0-9469-5285B9C99CB3}" type="slidenum">
              <a:rPr lang="en-US" smtClean="0"/>
              <a:pPr/>
              <a:t>24</a:t>
            </a:fld>
            <a:endParaRPr lang="en-US" dirty="0"/>
          </a:p>
        </p:txBody>
      </p:sp>
      <p:sp>
        <p:nvSpPr>
          <p:cNvPr id="5" name="Text Placeholder 4">
            <a:extLst>
              <a:ext uri="{FF2B5EF4-FFF2-40B4-BE49-F238E27FC236}">
                <a16:creationId xmlns:a16="http://schemas.microsoft.com/office/drawing/2014/main" id="{311A2C46-24A7-6214-8947-66B6458E9768}"/>
              </a:ext>
            </a:extLst>
          </p:cNvPr>
          <p:cNvSpPr>
            <a:spLocks noGrp="1"/>
          </p:cNvSpPr>
          <p:nvPr>
            <p:ph type="body" sz="half" idx="2"/>
          </p:nvPr>
        </p:nvSpPr>
        <p:spPr>
          <a:xfrm>
            <a:off x="458280" y="6103961"/>
            <a:ext cx="11265408" cy="258941"/>
          </a:xfrm>
        </p:spPr>
        <p:txBody>
          <a:bodyPr>
            <a:normAutofit fontScale="55000" lnSpcReduction="20000"/>
          </a:bodyPr>
          <a:lstStyle/>
          <a:p>
            <a:r>
              <a:rPr lang="en-US" b="0" i="0" dirty="0">
                <a:solidFill>
                  <a:srgbClr val="161719"/>
                </a:solidFill>
                <a:effectLst/>
                <a:latin typeface="Glyph"/>
              </a:rPr>
              <a:t>Kentucky Department for Public Health (2024, July 17). </a:t>
            </a:r>
            <a:r>
              <a:rPr lang="en-US" b="0" i="1" dirty="0">
                <a:solidFill>
                  <a:srgbClr val="161719"/>
                </a:solidFill>
                <a:effectLst/>
                <a:latin typeface="Glyph"/>
              </a:rPr>
              <a:t>Increase in Pertussis in Kentucky- Recommendations for Identification and Prevention</a:t>
            </a:r>
            <a:r>
              <a:rPr lang="en-US" b="0" i="0" dirty="0">
                <a:solidFill>
                  <a:srgbClr val="161719"/>
                </a:solidFill>
                <a:effectLst/>
                <a:latin typeface="Glyph"/>
              </a:rPr>
              <a:t>. KY Cabinet for Health and Family Services. Retrieved August 15, 2024, from </a:t>
            </a:r>
            <a:r>
              <a:rPr lang="en-US" b="0" i="0" dirty="0">
                <a:solidFill>
                  <a:srgbClr val="161719"/>
                </a:solidFill>
                <a:effectLst/>
                <a:latin typeface="Glyph"/>
                <a:hlinkClick r:id="rId3"/>
              </a:rPr>
              <a:t>https://www.chfs.ky.gov/agencies/dph/dehp/idb/Pages/PertussisKYAug2023.aspx</a:t>
            </a:r>
            <a:r>
              <a:rPr lang="en-US" b="0" i="0" dirty="0">
                <a:solidFill>
                  <a:srgbClr val="161719"/>
                </a:solidFill>
                <a:effectLst/>
                <a:latin typeface="Glyph"/>
              </a:rPr>
              <a:t> </a:t>
            </a:r>
            <a:r>
              <a:rPr lang="en-US" dirty="0"/>
              <a:t> </a:t>
            </a:r>
          </a:p>
        </p:txBody>
      </p:sp>
      <p:sp>
        <p:nvSpPr>
          <p:cNvPr id="6" name="Title 5">
            <a:extLst>
              <a:ext uri="{FF2B5EF4-FFF2-40B4-BE49-F238E27FC236}">
                <a16:creationId xmlns:a16="http://schemas.microsoft.com/office/drawing/2014/main" id="{F7E84FDC-052F-2C49-79F9-0FF445E4628E}"/>
              </a:ext>
            </a:extLst>
          </p:cNvPr>
          <p:cNvSpPr>
            <a:spLocks noGrp="1"/>
          </p:cNvSpPr>
          <p:nvPr>
            <p:ph type="title"/>
          </p:nvPr>
        </p:nvSpPr>
        <p:spPr/>
        <p:txBody>
          <a:bodyPr/>
          <a:lstStyle/>
          <a:p>
            <a:r>
              <a:rPr lang="en-US" dirty="0"/>
              <a:t>Pertussis</a:t>
            </a:r>
          </a:p>
        </p:txBody>
      </p:sp>
      <p:pic>
        <p:nvPicPr>
          <p:cNvPr id="8194" name="Picture 2" descr="Kentucky Health Alert regarding Pertussis, also known as whooping cough, is increasing across the commonwealth. Getting vaccinated is the best way to lower the risk of getting whooping cough. ">
            <a:extLst>
              <a:ext uri="{FF2B5EF4-FFF2-40B4-BE49-F238E27FC236}">
                <a16:creationId xmlns:a16="http://schemas.microsoft.com/office/drawing/2014/main" id="{045B35AA-36BA-73A4-0D87-0BB011BD2D35}"/>
              </a:ext>
            </a:extLst>
          </p:cNvPr>
          <p:cNvPicPr>
            <a:picLocks noGrp="1" noChangeAspect="1" noChangeArrowheads="1"/>
          </p:cNvPicPr>
          <p:nvPr>
            <p:ph idx="15"/>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301031"/>
            <a:ext cx="5399088" cy="303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165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AAE2-A0CE-C426-1DFC-27158AD82C3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21611EF-D664-A815-E7AD-A2FA9B78184A}"/>
              </a:ext>
            </a:extLst>
          </p:cNvPr>
          <p:cNvSpPr>
            <a:spLocks noGrp="1"/>
          </p:cNvSpPr>
          <p:nvPr>
            <p:ph idx="1"/>
          </p:nvPr>
        </p:nvSpPr>
        <p:spPr/>
        <p:txBody>
          <a:bodyPr/>
          <a:lstStyle/>
          <a:p>
            <a:r>
              <a:rPr lang="en-US" dirty="0"/>
              <a:t>Vaccines are one of the most successful and cost-effective tool at preventing disease and death. </a:t>
            </a:r>
          </a:p>
          <a:p>
            <a:r>
              <a:rPr lang="en-US" dirty="0"/>
              <a:t>Vaccines are not just for children! As we age, many of us forget to stay up to date on vaccines. Information about vaccine recommendations for adults can be found at CDC’s website under “Recommended Vaccinations for Adults.”</a:t>
            </a:r>
          </a:p>
          <a:p>
            <a:r>
              <a:rPr lang="en-US" dirty="0"/>
              <a:t>Vaccination recommendations for pregnant women can be found at CDC’s website under “Pregnancy and Vaccinations”. </a:t>
            </a:r>
          </a:p>
        </p:txBody>
      </p:sp>
      <p:sp>
        <p:nvSpPr>
          <p:cNvPr id="4" name="Slide Number Placeholder 3">
            <a:extLst>
              <a:ext uri="{FF2B5EF4-FFF2-40B4-BE49-F238E27FC236}">
                <a16:creationId xmlns:a16="http://schemas.microsoft.com/office/drawing/2014/main" id="{38210045-D267-F67E-9A38-B134577EB459}"/>
              </a:ext>
            </a:extLst>
          </p:cNvPr>
          <p:cNvSpPr>
            <a:spLocks noGrp="1"/>
          </p:cNvSpPr>
          <p:nvPr>
            <p:ph type="sldNum" sz="quarter" idx="4"/>
          </p:nvPr>
        </p:nvSpPr>
        <p:spPr/>
        <p:txBody>
          <a:bodyPr/>
          <a:lstStyle/>
          <a:p>
            <a:fld id="{ABB8925F-B6BB-49B0-9469-5285B9C99CB3}" type="slidenum">
              <a:rPr lang="en-US" smtClean="0"/>
              <a:pPr/>
              <a:t>25</a:t>
            </a:fld>
            <a:endParaRPr lang="en-US" dirty="0"/>
          </a:p>
        </p:txBody>
      </p:sp>
      <p:sp>
        <p:nvSpPr>
          <p:cNvPr id="5" name="Text Placeholder 4">
            <a:extLst>
              <a:ext uri="{FF2B5EF4-FFF2-40B4-BE49-F238E27FC236}">
                <a16:creationId xmlns:a16="http://schemas.microsoft.com/office/drawing/2014/main" id="{A88F23F2-7976-4C18-2F3F-F67FAE746D68}"/>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65263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F1FC71-DCF0-E37E-E48F-7594D3F25F3F}"/>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8C81D491-48FE-B5F1-90F8-D2C1C6617DB2}"/>
              </a:ext>
            </a:extLst>
          </p:cNvPr>
          <p:cNvSpPr>
            <a:spLocks noGrp="1"/>
          </p:cNvSpPr>
          <p:nvPr>
            <p:ph type="body" sz="quarter" idx="14"/>
          </p:nvPr>
        </p:nvSpPr>
        <p:spPr/>
        <p:txBody>
          <a:bodyPr/>
          <a:lstStyle/>
          <a:p>
            <a:r>
              <a:rPr lang="en-US" dirty="0"/>
              <a:t>Blake D. Johnson, MPH, MSW</a:t>
            </a:r>
          </a:p>
          <a:p>
            <a:r>
              <a:rPr lang="en-US" dirty="0">
                <a:hlinkClick r:id="rId2"/>
              </a:rPr>
              <a:t>BD.Johnson@ky.gov</a:t>
            </a:r>
            <a:r>
              <a:rPr lang="en-US" dirty="0"/>
              <a:t> </a:t>
            </a:r>
          </a:p>
          <a:p>
            <a:r>
              <a:rPr lang="en-US" dirty="0"/>
              <a:t>502-382-6438</a:t>
            </a:r>
          </a:p>
        </p:txBody>
      </p:sp>
      <p:sp>
        <p:nvSpPr>
          <p:cNvPr id="4" name="Slide Number Placeholder 3">
            <a:extLst>
              <a:ext uri="{FF2B5EF4-FFF2-40B4-BE49-F238E27FC236}">
                <a16:creationId xmlns:a16="http://schemas.microsoft.com/office/drawing/2014/main" id="{91A884D3-B843-A77E-C75D-CBD15864934F}"/>
              </a:ext>
            </a:extLst>
          </p:cNvPr>
          <p:cNvSpPr>
            <a:spLocks noGrp="1"/>
          </p:cNvSpPr>
          <p:nvPr>
            <p:ph type="sldNum" sz="quarter" idx="4"/>
          </p:nvPr>
        </p:nvSpPr>
        <p:spPr/>
        <p:txBody>
          <a:bodyPr/>
          <a:lstStyle/>
          <a:p>
            <a:fld id="{ABB8925F-B6BB-49B0-9469-5285B9C99CB3}" type="slidenum">
              <a:rPr lang="en-US" smtClean="0"/>
              <a:pPr/>
              <a:t>26</a:t>
            </a:fld>
            <a:endParaRPr lang="en-US" dirty="0"/>
          </a:p>
        </p:txBody>
      </p:sp>
    </p:spTree>
    <p:extLst>
      <p:ext uri="{BB962C8B-B14F-4D97-AF65-F5344CB8AC3E}">
        <p14:creationId xmlns:p14="http://schemas.microsoft.com/office/powerpoint/2010/main" val="306362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11105F-A1D8-527F-8050-22E8908F907A}"/>
              </a:ext>
            </a:extLst>
          </p:cNvPr>
          <p:cNvSpPr>
            <a:spLocks noGrp="1"/>
          </p:cNvSpPr>
          <p:nvPr>
            <p:ph idx="1"/>
          </p:nvPr>
        </p:nvSpPr>
        <p:spPr>
          <a:xfrm>
            <a:off x="356616" y="210312"/>
            <a:ext cx="11264645" cy="6203014"/>
          </a:xfrm>
        </p:spPr>
        <p:txBody>
          <a:bodyPr>
            <a:normAutofit fontScale="25000" lnSpcReduction="20000"/>
          </a:bodyPr>
          <a:lstStyle/>
          <a:p>
            <a:r>
              <a:rPr lang="en-US" sz="4000" b="0" i="0" dirty="0">
                <a:solidFill>
                  <a:srgbClr val="161719"/>
                </a:solidFill>
                <a:effectLst/>
                <a:latin typeface="+mn-lt"/>
              </a:rPr>
              <a:t>Livingston, K. A., Rosen, J. B., Zucker, J. R., &amp; Zimmerman, C. M. (2014). Mumps vaccine effectiveness and risk factors for disease in households during an outbreak in New York City. </a:t>
            </a:r>
            <a:r>
              <a:rPr lang="en-US" sz="4000" b="0" i="1" dirty="0">
                <a:solidFill>
                  <a:srgbClr val="161719"/>
                </a:solidFill>
                <a:effectLst/>
                <a:latin typeface="+mn-lt"/>
              </a:rPr>
              <a:t>Vaccines</a:t>
            </a:r>
            <a:r>
              <a:rPr lang="en-US" sz="4000" b="0" i="0" dirty="0">
                <a:solidFill>
                  <a:srgbClr val="161719"/>
                </a:solidFill>
                <a:effectLst/>
                <a:latin typeface="+mn-lt"/>
              </a:rPr>
              <a:t>, </a:t>
            </a:r>
            <a:r>
              <a:rPr lang="en-US" sz="4000" b="0" i="1" dirty="0">
                <a:solidFill>
                  <a:srgbClr val="161719"/>
                </a:solidFill>
                <a:effectLst/>
                <a:latin typeface="+mn-lt"/>
              </a:rPr>
              <a:t>32</a:t>
            </a:r>
            <a:r>
              <a:rPr lang="en-US" sz="4000" b="0" i="0" dirty="0">
                <a:solidFill>
                  <a:srgbClr val="161719"/>
                </a:solidFill>
                <a:effectLst/>
                <a:latin typeface="+mn-lt"/>
              </a:rPr>
              <a:t>(9), 369-374. https://doi.org/10.1016/j.vaccine.2013.11.021</a:t>
            </a:r>
            <a:r>
              <a:rPr lang="en-US" sz="4000" b="0" i="0" dirty="0">
                <a:solidFill>
                  <a:srgbClr val="212121"/>
                </a:solidFill>
                <a:effectLst/>
                <a:latin typeface="+mn-lt"/>
              </a:rPr>
              <a:t>Otani N, Shima M, Ueda T, Nakajima K, </a:t>
            </a:r>
            <a:r>
              <a:rPr lang="en-US" sz="4000" b="0" i="0" dirty="0" err="1">
                <a:solidFill>
                  <a:srgbClr val="212121"/>
                </a:solidFill>
                <a:effectLst/>
                <a:latin typeface="+mn-lt"/>
              </a:rPr>
              <a:t>Takesue</a:t>
            </a:r>
            <a:r>
              <a:rPr lang="en-US" sz="4000" b="0" i="0" dirty="0">
                <a:solidFill>
                  <a:srgbClr val="212121"/>
                </a:solidFill>
                <a:effectLst/>
                <a:latin typeface="+mn-lt"/>
              </a:rPr>
              <a:t> Y, Yamamoto T, </a:t>
            </a:r>
            <a:r>
              <a:rPr lang="en-US" sz="4000" b="0" i="0" dirty="0" err="1">
                <a:solidFill>
                  <a:srgbClr val="212121"/>
                </a:solidFill>
                <a:effectLst/>
                <a:latin typeface="+mn-lt"/>
              </a:rPr>
              <a:t>Okuno</a:t>
            </a:r>
            <a:r>
              <a:rPr lang="en-US" sz="4000" b="0" i="0" dirty="0">
                <a:solidFill>
                  <a:srgbClr val="212121"/>
                </a:solidFill>
                <a:effectLst/>
                <a:latin typeface="+mn-lt"/>
              </a:rPr>
              <a:t> T. Changes in the Epidemiology of Rubella: The Influence of Vaccine-Introducing Methods and COVID-19. Vaccines (Basel). 2023 Aug 12;11(8):1358. </a:t>
            </a:r>
            <a:r>
              <a:rPr lang="en-US" sz="4000" b="0" i="0" dirty="0" err="1">
                <a:solidFill>
                  <a:srgbClr val="212121"/>
                </a:solidFill>
                <a:effectLst/>
                <a:latin typeface="+mn-lt"/>
              </a:rPr>
              <a:t>doi</a:t>
            </a:r>
            <a:r>
              <a:rPr lang="en-US" sz="4000" b="0" i="0" dirty="0">
                <a:solidFill>
                  <a:srgbClr val="212121"/>
                </a:solidFill>
                <a:effectLst/>
                <a:latin typeface="+mn-lt"/>
              </a:rPr>
              <a:t>: 10.3390/vaccines11081358. PMID: 37631927; PMCID: PMC10458369. </a:t>
            </a:r>
          </a:p>
          <a:p>
            <a:r>
              <a:rPr lang="en-US" sz="4000" b="0" i="0" dirty="0">
                <a:solidFill>
                  <a:srgbClr val="161719"/>
                </a:solidFill>
                <a:effectLst/>
                <a:latin typeface="+mn-lt"/>
              </a:rPr>
              <a:t>[U.S. Food and Drug Administration]. (2022, April 25). </a:t>
            </a:r>
            <a:r>
              <a:rPr lang="en-US" sz="4000" b="0" i="1" dirty="0">
                <a:solidFill>
                  <a:srgbClr val="161719"/>
                </a:solidFill>
                <a:effectLst/>
                <a:latin typeface="+mn-lt"/>
              </a:rPr>
              <a:t>What is that sound? Whooping Cough</a:t>
            </a:r>
            <a:r>
              <a:rPr lang="en-US" sz="4000" b="0" i="0" dirty="0">
                <a:solidFill>
                  <a:srgbClr val="161719"/>
                </a:solidFill>
                <a:effectLst/>
                <a:latin typeface="+mn-lt"/>
              </a:rPr>
              <a:t> [Video]. YouTube. </a:t>
            </a:r>
            <a:r>
              <a:rPr lang="en-US" sz="4000" b="0" i="0" dirty="0">
                <a:solidFill>
                  <a:srgbClr val="161719"/>
                </a:solidFill>
                <a:effectLst/>
                <a:latin typeface="+mn-lt"/>
                <a:hlinkClick r:id="rId3"/>
              </a:rPr>
              <a:t>https://youtu.be/DB70izafC1Y?si=QJfJbpqlwfqRe5-u</a:t>
            </a:r>
            <a:endParaRPr lang="en-US" sz="4000" b="0" i="0" dirty="0">
              <a:solidFill>
                <a:srgbClr val="161719"/>
              </a:solidFill>
              <a:effectLst/>
              <a:latin typeface="+mn-lt"/>
            </a:endParaRPr>
          </a:p>
          <a:p>
            <a:r>
              <a:rPr lang="en-US" sz="4000" b="0" i="0" dirty="0">
                <a:solidFill>
                  <a:srgbClr val="161719"/>
                </a:solidFill>
                <a:effectLst/>
                <a:latin typeface="+mn-lt"/>
              </a:rPr>
              <a:t>McAlpine, K. J. (2017, April 20). </a:t>
            </a:r>
            <a:r>
              <a:rPr lang="en-US" sz="4000" b="0" i="1" dirty="0">
                <a:solidFill>
                  <a:srgbClr val="161719"/>
                </a:solidFill>
                <a:effectLst/>
                <a:latin typeface="+mn-lt"/>
              </a:rPr>
              <a:t>Culture shock: Why poliovirus had to live before it could die</a:t>
            </a:r>
            <a:r>
              <a:rPr lang="en-US" sz="4000" b="0" i="0" dirty="0">
                <a:solidFill>
                  <a:srgbClr val="161719"/>
                </a:solidFill>
                <a:effectLst/>
                <a:latin typeface="+mn-lt"/>
              </a:rPr>
              <a:t>. Retrieved August 15, 2024, from </a:t>
            </a:r>
            <a:r>
              <a:rPr lang="en-US" sz="4000" b="0" i="0" dirty="0">
                <a:solidFill>
                  <a:srgbClr val="161719"/>
                </a:solidFill>
                <a:effectLst/>
                <a:latin typeface="+mn-lt"/>
                <a:hlinkClick r:id="rId4"/>
              </a:rPr>
              <a:t>https://answers.childrenshospital.org/poliovirus/</a:t>
            </a:r>
            <a:endParaRPr lang="en-US" sz="4000" b="0" i="0" dirty="0">
              <a:solidFill>
                <a:srgbClr val="161719"/>
              </a:solidFill>
              <a:effectLst/>
              <a:latin typeface="+mn-lt"/>
            </a:endParaRPr>
          </a:p>
          <a:p>
            <a:r>
              <a:rPr lang="en-US" sz="4000" b="0" i="0" dirty="0">
                <a:solidFill>
                  <a:srgbClr val="161719"/>
                </a:solidFill>
                <a:effectLst/>
                <a:latin typeface="+mn-lt"/>
              </a:rPr>
              <a:t>Herriman, R. (2024, April 18). </a:t>
            </a:r>
            <a:r>
              <a:rPr lang="en-US" sz="4000" b="0" i="1" dirty="0">
                <a:solidFill>
                  <a:srgbClr val="161719"/>
                </a:solidFill>
                <a:effectLst/>
                <a:latin typeface="+mn-lt"/>
              </a:rPr>
              <a:t>Colombia: Epidemiological alert is issued in Medellín due to an unusual increase in hepatitis A</a:t>
            </a:r>
            <a:r>
              <a:rPr lang="en-US" sz="4000" b="0" i="0" dirty="0">
                <a:solidFill>
                  <a:srgbClr val="161719"/>
                </a:solidFill>
                <a:effectLst/>
                <a:latin typeface="+mn-lt"/>
              </a:rPr>
              <a:t>. Outbreak News. Retrieved August 15, 2024, from </a:t>
            </a:r>
            <a:r>
              <a:rPr lang="en-US" sz="4000" b="0" i="0" dirty="0">
                <a:solidFill>
                  <a:srgbClr val="161719"/>
                </a:solidFill>
                <a:effectLst/>
                <a:latin typeface="+mn-lt"/>
                <a:hlinkClick r:id="rId5"/>
              </a:rPr>
              <a:t>https://outbreaknewstoday.substack.com/p/colombia-epidemiological-alert-is</a:t>
            </a:r>
            <a:r>
              <a:rPr lang="en-US" sz="4000" b="0" i="0" dirty="0">
                <a:solidFill>
                  <a:srgbClr val="161719"/>
                </a:solidFill>
                <a:effectLst/>
                <a:latin typeface="+mn-lt"/>
              </a:rPr>
              <a:t> </a:t>
            </a:r>
          </a:p>
          <a:p>
            <a:r>
              <a:rPr lang="en-US" sz="4000" b="0" i="0" dirty="0">
                <a:solidFill>
                  <a:srgbClr val="161719"/>
                </a:solidFill>
                <a:effectLst/>
                <a:latin typeface="+mn-lt"/>
              </a:rPr>
              <a:t>(2021, July 1). </a:t>
            </a:r>
            <a:r>
              <a:rPr lang="en-US" sz="4000" b="0" i="1" dirty="0">
                <a:solidFill>
                  <a:srgbClr val="161719"/>
                </a:solidFill>
                <a:effectLst/>
                <a:latin typeface="+mn-lt"/>
              </a:rPr>
              <a:t>Clinical Practice Guidelines for Chickenpox (Varicella)</a:t>
            </a:r>
            <a:r>
              <a:rPr lang="en-US" sz="4000" b="0" i="0" dirty="0">
                <a:solidFill>
                  <a:srgbClr val="161719"/>
                </a:solidFill>
                <a:effectLst/>
                <a:latin typeface="+mn-lt"/>
              </a:rPr>
              <a:t>. The Royal Children's Hospital Melbourne. Retrieved August 15, 2024, from </a:t>
            </a:r>
            <a:r>
              <a:rPr lang="en-US" sz="4000" b="0" i="0" dirty="0">
                <a:solidFill>
                  <a:srgbClr val="161719"/>
                </a:solidFill>
                <a:effectLst/>
                <a:latin typeface="+mn-lt"/>
                <a:hlinkClick r:id="rId6"/>
              </a:rPr>
              <a:t>https://www.rch.org.au/clinicalguide/guideline_index/Chickenpox_%28varicella%29/</a:t>
            </a:r>
            <a:r>
              <a:rPr lang="en-US" sz="4000" dirty="0">
                <a:solidFill>
                  <a:srgbClr val="161719"/>
                </a:solidFill>
                <a:latin typeface="+mn-lt"/>
              </a:rPr>
              <a:t> </a:t>
            </a:r>
          </a:p>
          <a:p>
            <a:r>
              <a:rPr lang="en-US" sz="4000" b="0" i="0" dirty="0">
                <a:solidFill>
                  <a:srgbClr val="161719"/>
                </a:solidFill>
                <a:effectLst/>
                <a:latin typeface="+mn-lt"/>
              </a:rPr>
              <a:t>(2023, October 18). </a:t>
            </a:r>
            <a:r>
              <a:rPr lang="en-US" sz="4000" b="0" i="1" dirty="0">
                <a:solidFill>
                  <a:srgbClr val="161719"/>
                </a:solidFill>
                <a:effectLst/>
                <a:latin typeface="+mn-lt"/>
              </a:rPr>
              <a:t>Varicella (Chickenpox)</a:t>
            </a:r>
            <a:r>
              <a:rPr lang="en-US" sz="4000" b="0" i="0" dirty="0">
                <a:solidFill>
                  <a:srgbClr val="161719"/>
                </a:solidFill>
                <a:effectLst/>
                <a:latin typeface="+mn-lt"/>
              </a:rPr>
              <a:t>. Immunize.org. Retrieved August 15, 2024, from </a:t>
            </a:r>
            <a:r>
              <a:rPr lang="en-US" sz="4000" b="0" i="0" dirty="0">
                <a:solidFill>
                  <a:srgbClr val="161719"/>
                </a:solidFill>
                <a:effectLst/>
                <a:latin typeface="+mn-lt"/>
                <a:hlinkClick r:id="rId7"/>
              </a:rPr>
              <a:t>https://www.immunize.org/clinical/image-library/varicella/</a:t>
            </a:r>
            <a:r>
              <a:rPr lang="en-US" sz="4000" b="0" i="0" dirty="0">
                <a:solidFill>
                  <a:srgbClr val="161719"/>
                </a:solidFill>
                <a:effectLst/>
                <a:latin typeface="+mn-lt"/>
              </a:rPr>
              <a:t> </a:t>
            </a:r>
          </a:p>
          <a:p>
            <a:r>
              <a:rPr lang="en-US" sz="4000" b="0" i="0" dirty="0">
                <a:solidFill>
                  <a:srgbClr val="161719"/>
                </a:solidFill>
                <a:effectLst/>
                <a:latin typeface="+mn-lt"/>
              </a:rPr>
              <a:t>(2023, November 24). </a:t>
            </a:r>
            <a:r>
              <a:rPr lang="en-US" sz="4000" b="0" i="1" dirty="0">
                <a:solidFill>
                  <a:srgbClr val="161719"/>
                </a:solidFill>
                <a:effectLst/>
                <a:latin typeface="+mn-lt"/>
              </a:rPr>
              <a:t>Measles</a:t>
            </a:r>
            <a:r>
              <a:rPr lang="en-US" sz="4000" b="0" i="0" dirty="0">
                <a:solidFill>
                  <a:srgbClr val="161719"/>
                </a:solidFill>
                <a:effectLst/>
                <a:latin typeface="+mn-lt"/>
              </a:rPr>
              <a:t>. NHS Inform. Retrieved August 15, 2024, from </a:t>
            </a:r>
            <a:r>
              <a:rPr lang="en-US" sz="4000" b="0" i="0" dirty="0">
                <a:solidFill>
                  <a:srgbClr val="161719"/>
                </a:solidFill>
                <a:effectLst/>
                <a:latin typeface="+mn-lt"/>
                <a:hlinkClick r:id="rId8"/>
              </a:rPr>
              <a:t>https://www.nhsinform.scot/illnesses-and-conditions/infections-and-poisoning/measles/</a:t>
            </a:r>
            <a:r>
              <a:rPr lang="en-US" sz="4000" b="0" i="0" dirty="0">
                <a:solidFill>
                  <a:srgbClr val="161719"/>
                </a:solidFill>
                <a:effectLst/>
                <a:latin typeface="+mn-lt"/>
              </a:rPr>
              <a:t> </a:t>
            </a:r>
          </a:p>
          <a:p>
            <a:r>
              <a:rPr lang="en-US" sz="4000" b="0" i="0" dirty="0">
                <a:solidFill>
                  <a:srgbClr val="161719"/>
                </a:solidFill>
                <a:effectLst/>
                <a:latin typeface="+mn-lt"/>
              </a:rPr>
              <a:t>(n.d.). </a:t>
            </a:r>
            <a:r>
              <a:rPr lang="en-US" sz="4000" b="0" i="1" dirty="0">
                <a:solidFill>
                  <a:srgbClr val="161719"/>
                </a:solidFill>
                <a:effectLst/>
                <a:latin typeface="+mn-lt"/>
              </a:rPr>
              <a:t>Mumps</a:t>
            </a:r>
            <a:r>
              <a:rPr lang="en-US" sz="4000" b="0" i="0" dirty="0">
                <a:solidFill>
                  <a:srgbClr val="161719"/>
                </a:solidFill>
                <a:effectLst/>
                <a:latin typeface="+mn-lt"/>
              </a:rPr>
              <a:t>. Arkansas Department of Health. Retrieved August 15, 2024, from </a:t>
            </a:r>
            <a:r>
              <a:rPr lang="en-US" sz="4000" b="0" i="0" dirty="0">
                <a:solidFill>
                  <a:srgbClr val="161719"/>
                </a:solidFill>
                <a:effectLst/>
                <a:latin typeface="+mn-lt"/>
                <a:hlinkClick r:id="rId9"/>
              </a:rPr>
              <a:t>https://www.healthy.arkansas.gov/programs-services/topics/mumps</a:t>
            </a:r>
            <a:r>
              <a:rPr lang="en-US" sz="4000" b="0" i="0" dirty="0">
                <a:solidFill>
                  <a:srgbClr val="161719"/>
                </a:solidFill>
                <a:effectLst/>
                <a:latin typeface="+mn-lt"/>
              </a:rPr>
              <a:t> </a:t>
            </a:r>
          </a:p>
          <a:p>
            <a:r>
              <a:rPr lang="en-US" sz="4000" b="0" i="0" dirty="0">
                <a:solidFill>
                  <a:srgbClr val="161719"/>
                </a:solidFill>
                <a:effectLst/>
                <a:latin typeface="+mn-lt"/>
              </a:rPr>
              <a:t>Centers for Disease Control and Prevention (2021, May 14). </a:t>
            </a:r>
            <a:r>
              <a:rPr lang="en-US" sz="4000" b="0" i="1" dirty="0">
                <a:solidFill>
                  <a:srgbClr val="161719"/>
                </a:solidFill>
                <a:effectLst/>
                <a:latin typeface="+mn-lt"/>
              </a:rPr>
              <a:t>Vaccination Coverage and Exemption</a:t>
            </a:r>
            <a:r>
              <a:rPr lang="en-US" sz="4000" b="0" i="0" dirty="0">
                <a:solidFill>
                  <a:srgbClr val="161719"/>
                </a:solidFill>
                <a:effectLst/>
                <a:latin typeface="+mn-lt"/>
              </a:rPr>
              <a:t>. </a:t>
            </a:r>
            <a:r>
              <a:rPr lang="en-US" sz="4000" b="0" i="0" dirty="0" err="1">
                <a:solidFill>
                  <a:srgbClr val="161719"/>
                </a:solidFill>
                <a:effectLst/>
                <a:latin typeface="+mn-lt"/>
              </a:rPr>
              <a:t>SchoolVaxView</a:t>
            </a:r>
            <a:r>
              <a:rPr lang="en-US" sz="4000" b="0" i="0" dirty="0">
                <a:solidFill>
                  <a:srgbClr val="161719"/>
                </a:solidFill>
                <a:effectLst/>
                <a:latin typeface="+mn-lt"/>
              </a:rPr>
              <a:t>. Retrieved August 15, 2024, from </a:t>
            </a:r>
            <a:r>
              <a:rPr lang="en-US" sz="4000" b="0" i="0" dirty="0">
                <a:solidFill>
                  <a:srgbClr val="161719"/>
                </a:solidFill>
                <a:effectLst/>
                <a:latin typeface="+mn-lt"/>
                <a:hlinkClick r:id="rId10"/>
              </a:rPr>
              <a:t>https://www.cdc.gov/vaccines/imz-managers/coverage/schoolvaxview/data-reports/index.html</a:t>
            </a:r>
            <a:r>
              <a:rPr lang="en-US" sz="4000" b="0" i="0" dirty="0">
                <a:solidFill>
                  <a:srgbClr val="161719"/>
                </a:solidFill>
                <a:effectLst/>
                <a:latin typeface="+mn-lt"/>
              </a:rPr>
              <a:t> </a:t>
            </a:r>
          </a:p>
          <a:p>
            <a:r>
              <a:rPr lang="en-US" sz="4000" b="0" i="0" dirty="0">
                <a:solidFill>
                  <a:srgbClr val="161719"/>
                </a:solidFill>
                <a:effectLst/>
                <a:latin typeface="+mn-lt"/>
              </a:rPr>
              <a:t>World Health Organization (2024, July 15). </a:t>
            </a:r>
            <a:r>
              <a:rPr lang="en-US" sz="4000" b="0" i="1" dirty="0">
                <a:solidFill>
                  <a:srgbClr val="161719"/>
                </a:solidFill>
                <a:effectLst/>
                <a:latin typeface="+mn-lt"/>
              </a:rPr>
              <a:t>Global childhood immunization levels stalled in 2023, leaving many without life-saving protection</a:t>
            </a:r>
            <a:r>
              <a:rPr lang="en-US" sz="4000" b="0" i="0" dirty="0">
                <a:solidFill>
                  <a:srgbClr val="161719"/>
                </a:solidFill>
                <a:effectLst/>
                <a:latin typeface="+mn-lt"/>
              </a:rPr>
              <a:t>. Retrieved August 15, 2024, from </a:t>
            </a:r>
            <a:r>
              <a:rPr lang="en-US" sz="4000" b="0" i="0" dirty="0">
                <a:solidFill>
                  <a:srgbClr val="161719"/>
                </a:solidFill>
                <a:effectLst/>
                <a:latin typeface="+mn-lt"/>
                <a:hlinkClick r:id="rId11"/>
              </a:rPr>
              <a:t>https://www.who.int/news/item/15-07-2024-global-childhood-immunization-levels-stalled-in-2023-leaving-many-without-life-saving-protection</a:t>
            </a:r>
            <a:r>
              <a:rPr lang="en-US" sz="4000" dirty="0">
                <a:solidFill>
                  <a:srgbClr val="161719"/>
                </a:solidFill>
                <a:latin typeface="+mn-lt"/>
              </a:rPr>
              <a:t> </a:t>
            </a:r>
          </a:p>
          <a:p>
            <a:r>
              <a:rPr lang="en-US" sz="4000" b="0" i="0" dirty="0">
                <a:solidFill>
                  <a:srgbClr val="161719"/>
                </a:solidFill>
                <a:effectLst/>
                <a:latin typeface="+mn-lt"/>
              </a:rPr>
              <a:t>Kentucky Environmental Public Health Tracking (n.d.). </a:t>
            </a:r>
            <a:r>
              <a:rPr lang="en-US" sz="4000" b="0" i="1" dirty="0">
                <a:solidFill>
                  <a:srgbClr val="161719"/>
                </a:solidFill>
                <a:effectLst/>
                <a:latin typeface="+mn-lt"/>
              </a:rPr>
              <a:t>Kentucky Immunization School Immunization Survey</a:t>
            </a:r>
            <a:r>
              <a:rPr lang="en-US" sz="4000" b="0" i="0" dirty="0">
                <a:solidFill>
                  <a:srgbClr val="161719"/>
                </a:solidFill>
                <a:effectLst/>
                <a:latin typeface="+mn-lt"/>
              </a:rPr>
              <a:t>. School Immunizations Survey. Retrieved August 15, 2024, from </a:t>
            </a:r>
            <a:r>
              <a:rPr lang="en-US" sz="4000" b="0" i="0" dirty="0">
                <a:solidFill>
                  <a:srgbClr val="161719"/>
                </a:solidFill>
                <a:effectLst/>
                <a:latin typeface="+mn-lt"/>
                <a:hlinkClick r:id="rId12"/>
              </a:rPr>
              <a:t>https://healthtracking.ky.gov/Topics/immunizations/Pages/childhood-immunizations.aspx</a:t>
            </a:r>
            <a:r>
              <a:rPr lang="en-US" sz="4000" b="0" i="0" dirty="0">
                <a:solidFill>
                  <a:srgbClr val="161719"/>
                </a:solidFill>
                <a:effectLst/>
                <a:latin typeface="+mn-lt"/>
              </a:rPr>
              <a:t> </a:t>
            </a:r>
            <a:endParaRPr lang="en-US" sz="4000" dirty="0">
              <a:solidFill>
                <a:srgbClr val="161719"/>
              </a:solidFill>
              <a:latin typeface="+mn-lt"/>
            </a:endParaRPr>
          </a:p>
          <a:p>
            <a:r>
              <a:rPr lang="en-US" sz="4000" b="0" i="0" dirty="0">
                <a:solidFill>
                  <a:srgbClr val="161719"/>
                </a:solidFill>
                <a:effectLst/>
                <a:latin typeface="+mn-lt"/>
              </a:rPr>
              <a:t>Centers for Disease Control and Prevention (n.d.). </a:t>
            </a:r>
            <a:r>
              <a:rPr lang="en-US" sz="4000" b="0" i="1" dirty="0">
                <a:solidFill>
                  <a:srgbClr val="161719"/>
                </a:solidFill>
                <a:effectLst/>
                <a:latin typeface="+mn-lt"/>
              </a:rPr>
              <a:t>Pertussis Surveillance and Trends</a:t>
            </a:r>
            <a:r>
              <a:rPr lang="en-US" sz="4000" b="0" i="0" dirty="0">
                <a:solidFill>
                  <a:srgbClr val="161719"/>
                </a:solidFill>
                <a:effectLst/>
                <a:latin typeface="+mn-lt"/>
              </a:rPr>
              <a:t>. Whooping Cough. Retrieved August 15, 2024, from </a:t>
            </a:r>
            <a:r>
              <a:rPr lang="en-US" sz="4000" b="0" i="0" dirty="0">
                <a:solidFill>
                  <a:srgbClr val="161719"/>
                </a:solidFill>
                <a:effectLst/>
                <a:latin typeface="+mn-lt"/>
                <a:hlinkClick r:id="rId13"/>
              </a:rPr>
              <a:t>https://www.cdc.gov/pertussis/php/surveillance/index.html</a:t>
            </a:r>
            <a:r>
              <a:rPr lang="en-US" sz="4000" b="0" i="0" dirty="0">
                <a:solidFill>
                  <a:srgbClr val="161719"/>
                </a:solidFill>
                <a:effectLst/>
                <a:latin typeface="+mn-lt"/>
              </a:rPr>
              <a:t> </a:t>
            </a:r>
          </a:p>
          <a:p>
            <a:r>
              <a:rPr lang="en-US" sz="4000" b="0" i="0" dirty="0">
                <a:solidFill>
                  <a:srgbClr val="212121"/>
                </a:solidFill>
                <a:effectLst/>
                <a:latin typeface="+mn-lt"/>
              </a:rPr>
              <a:t>Thompson S, Meyer JC, Burnett RJ, Campbell SM. Mitigating Vaccine Hesitancy and Building Trust to Prevent Future Measles Outbreaks in England. Vaccines (Basel). 2023 Jan 28;11(2):288. </a:t>
            </a:r>
            <a:r>
              <a:rPr lang="en-US" sz="4000" b="0" i="0" dirty="0" err="1">
                <a:solidFill>
                  <a:srgbClr val="212121"/>
                </a:solidFill>
                <a:effectLst/>
                <a:latin typeface="+mn-lt"/>
              </a:rPr>
              <a:t>doi</a:t>
            </a:r>
            <a:r>
              <a:rPr lang="en-US" sz="4000" b="0" i="0" dirty="0">
                <a:solidFill>
                  <a:srgbClr val="212121"/>
                </a:solidFill>
                <a:effectLst/>
                <a:latin typeface="+mn-lt"/>
              </a:rPr>
              <a:t>: 10.3390/vaccines11020288. PMID: 36851166; PMCID: PMC9962700.  </a:t>
            </a:r>
          </a:p>
          <a:p>
            <a:r>
              <a:rPr lang="en-US" sz="4000" b="0" i="0" dirty="0">
                <a:solidFill>
                  <a:srgbClr val="161719"/>
                </a:solidFill>
                <a:effectLst/>
                <a:latin typeface="+mn-lt"/>
              </a:rPr>
              <a:t>Sutherland, A. (n.d.). </a:t>
            </a:r>
            <a:r>
              <a:rPr lang="en-US" sz="4000" b="0" i="1" dirty="0">
                <a:solidFill>
                  <a:srgbClr val="161719"/>
                </a:solidFill>
                <a:effectLst/>
                <a:latin typeface="+mn-lt"/>
              </a:rPr>
              <a:t>The Thimerosal Controversy</a:t>
            </a:r>
            <a:r>
              <a:rPr lang="en-US" sz="4000" b="0" i="0" dirty="0">
                <a:solidFill>
                  <a:srgbClr val="161719"/>
                </a:solidFill>
                <a:effectLst/>
                <a:latin typeface="+mn-lt"/>
              </a:rPr>
              <a:t>. Retrieved August 15, 2024, from /https://vtechworks.lib.vt.edu/server/api/core/bitstreams/38ab746d-2182-4da3-917f-82578aa4ab98/content </a:t>
            </a:r>
          </a:p>
          <a:p>
            <a:r>
              <a:rPr lang="en-US" sz="4000" b="0" i="0" dirty="0">
                <a:solidFill>
                  <a:srgbClr val="161719"/>
                </a:solidFill>
                <a:effectLst/>
                <a:latin typeface="+mn-lt"/>
              </a:rPr>
              <a:t>Centers for Disease Control and Prevention (2024, August 15). </a:t>
            </a:r>
            <a:r>
              <a:rPr lang="en-US" sz="4000" b="0" i="1" dirty="0">
                <a:solidFill>
                  <a:srgbClr val="161719"/>
                </a:solidFill>
                <a:effectLst/>
                <a:latin typeface="+mn-lt"/>
              </a:rPr>
              <a:t>Measles Cases and Outbreaks</a:t>
            </a:r>
            <a:r>
              <a:rPr lang="en-US" sz="4000" b="0" i="0" dirty="0">
                <a:solidFill>
                  <a:srgbClr val="161719"/>
                </a:solidFill>
                <a:effectLst/>
                <a:latin typeface="+mn-lt"/>
              </a:rPr>
              <a:t>. Measles (Rubeola). Retrieved August 15, 2024, from </a:t>
            </a:r>
            <a:r>
              <a:rPr lang="en-US" sz="4000" b="0" i="0" dirty="0">
                <a:solidFill>
                  <a:srgbClr val="161719"/>
                </a:solidFill>
                <a:effectLst/>
                <a:latin typeface="+mn-lt"/>
                <a:hlinkClick r:id="rId14"/>
              </a:rPr>
              <a:t>https://www.cdc.gov/measles/data-research/index.html</a:t>
            </a:r>
            <a:endParaRPr lang="en-US" sz="4000" b="0" i="0" dirty="0">
              <a:solidFill>
                <a:srgbClr val="161719"/>
              </a:solidFill>
              <a:effectLst/>
              <a:latin typeface="+mn-lt"/>
            </a:endParaRPr>
          </a:p>
          <a:p>
            <a:r>
              <a:rPr lang="en-US" sz="4000" b="0" i="0" dirty="0">
                <a:solidFill>
                  <a:srgbClr val="161719"/>
                </a:solidFill>
                <a:effectLst/>
                <a:latin typeface="+mn-lt"/>
              </a:rPr>
              <a:t>Kentucky Department for Public Health (2024, July 17). </a:t>
            </a:r>
            <a:r>
              <a:rPr lang="en-US" sz="4000" b="0" i="1" dirty="0">
                <a:solidFill>
                  <a:srgbClr val="161719"/>
                </a:solidFill>
                <a:effectLst/>
                <a:latin typeface="+mn-lt"/>
              </a:rPr>
              <a:t>Increase in Pertussis in Kentucky- Recommendations for Identification and Prevention</a:t>
            </a:r>
            <a:r>
              <a:rPr lang="en-US" sz="4000" b="0" i="0" dirty="0">
                <a:solidFill>
                  <a:srgbClr val="161719"/>
                </a:solidFill>
                <a:effectLst/>
                <a:latin typeface="+mn-lt"/>
              </a:rPr>
              <a:t>. KY Cabinet for Health and Family Services. Retrieved August 15, 2024, from </a:t>
            </a:r>
            <a:r>
              <a:rPr lang="en-US" sz="4000" b="0" i="0" dirty="0">
                <a:solidFill>
                  <a:srgbClr val="161719"/>
                </a:solidFill>
                <a:effectLst/>
                <a:latin typeface="+mn-lt"/>
                <a:hlinkClick r:id="rId15"/>
              </a:rPr>
              <a:t>https://www.chfs.ky.gov/agencies/dph/dehp/idb/Pages/PertussisKYAug2023.aspx</a:t>
            </a:r>
            <a:r>
              <a:rPr lang="en-US" sz="4000" dirty="0">
                <a:solidFill>
                  <a:srgbClr val="161719"/>
                </a:solidFill>
                <a:latin typeface="+mn-lt"/>
              </a:rPr>
              <a:t> </a:t>
            </a:r>
          </a:p>
          <a:p>
            <a:r>
              <a:rPr lang="en-US" sz="4000" b="0" i="0" dirty="0">
                <a:solidFill>
                  <a:srgbClr val="161719"/>
                </a:solidFill>
                <a:effectLst/>
                <a:latin typeface="+mn-lt"/>
              </a:rPr>
              <a:t>Centers for Disease Control and Prevention (2024, March 24). </a:t>
            </a:r>
            <a:r>
              <a:rPr lang="en-US" sz="4000" b="0" i="1" dirty="0">
                <a:solidFill>
                  <a:srgbClr val="161719"/>
                </a:solidFill>
                <a:effectLst/>
                <a:latin typeface="+mn-lt"/>
              </a:rPr>
              <a:t>2023 Provisional Pertussis Surveillance Report</a:t>
            </a:r>
            <a:r>
              <a:rPr lang="en-US" sz="4000" b="0" i="0" dirty="0">
                <a:solidFill>
                  <a:srgbClr val="161719"/>
                </a:solidFill>
                <a:effectLst/>
                <a:latin typeface="+mn-lt"/>
              </a:rPr>
              <a:t>. Retrieved August 15, 2024, from </a:t>
            </a:r>
            <a:r>
              <a:rPr lang="en-US" sz="4000" b="0" i="0" dirty="0">
                <a:solidFill>
                  <a:srgbClr val="161719"/>
                </a:solidFill>
                <a:effectLst/>
                <a:latin typeface="+mn-lt"/>
                <a:hlinkClick r:id="rId16"/>
              </a:rPr>
              <a:t>https://www.cdc.gov/pertussis/php/surveillance/#cdc_generic_section_4-data-reporting</a:t>
            </a:r>
            <a:endParaRPr lang="en-US" sz="4000" b="0" i="0" dirty="0">
              <a:solidFill>
                <a:srgbClr val="161719"/>
              </a:solidFill>
              <a:effectLst/>
              <a:latin typeface="+mn-lt"/>
            </a:endParaRPr>
          </a:p>
          <a:p>
            <a:r>
              <a:rPr lang="en-US" sz="4000" b="0" i="0" dirty="0">
                <a:solidFill>
                  <a:srgbClr val="161719"/>
                </a:solidFill>
                <a:effectLst/>
                <a:latin typeface="+mn-lt"/>
              </a:rPr>
              <a:t>The college of physicians in Philadelphia (n.d.). </a:t>
            </a:r>
            <a:r>
              <a:rPr lang="en-US" sz="4000" b="0" i="1" dirty="0">
                <a:solidFill>
                  <a:srgbClr val="161719"/>
                </a:solidFill>
                <a:effectLst/>
                <a:latin typeface="+mn-lt"/>
              </a:rPr>
              <a:t>History of Anti-Vaccination Movements</a:t>
            </a:r>
            <a:r>
              <a:rPr lang="en-US" sz="4000" b="0" i="0" dirty="0">
                <a:solidFill>
                  <a:srgbClr val="161719"/>
                </a:solidFill>
                <a:effectLst/>
                <a:latin typeface="+mn-lt"/>
              </a:rPr>
              <a:t>. History of Vaccines. Retrieved August 15, 2024, from </a:t>
            </a:r>
            <a:r>
              <a:rPr lang="en-US" sz="4000" b="0" i="0" dirty="0">
                <a:solidFill>
                  <a:srgbClr val="161719"/>
                </a:solidFill>
                <a:effectLst/>
                <a:latin typeface="+mn-lt"/>
                <a:hlinkClick r:id="rId17"/>
              </a:rPr>
              <a:t>https://historyofvaccines.org/vaccines-101/misconceptions-about-vaccines/history-anti-vaccination-movements</a:t>
            </a:r>
            <a:r>
              <a:rPr lang="en-US" sz="4000" b="0" i="0" dirty="0">
                <a:solidFill>
                  <a:srgbClr val="161719"/>
                </a:solidFill>
                <a:effectLst/>
                <a:latin typeface="+mn-lt"/>
              </a:rPr>
              <a:t> </a:t>
            </a:r>
          </a:p>
          <a:p>
            <a:r>
              <a:rPr lang="en-US" sz="4400" b="0" i="0" dirty="0">
                <a:solidFill>
                  <a:srgbClr val="161719"/>
                </a:solidFill>
                <a:effectLst/>
                <a:latin typeface="Glyph"/>
              </a:rPr>
              <a:t>Centers for Disease Control and Prevention (2024, August 14). </a:t>
            </a:r>
            <a:r>
              <a:rPr lang="en-US" sz="4400" b="0" i="1" dirty="0">
                <a:solidFill>
                  <a:srgbClr val="161719"/>
                </a:solidFill>
                <a:effectLst/>
                <a:latin typeface="Glyph"/>
              </a:rPr>
              <a:t>Recommended Immunizations for Birth Through 6 Years Old, United States, 2024</a:t>
            </a:r>
            <a:r>
              <a:rPr lang="en-US" sz="4400" b="0" i="0" dirty="0">
                <a:solidFill>
                  <a:srgbClr val="161719"/>
                </a:solidFill>
                <a:effectLst/>
                <a:latin typeface="Glyph"/>
              </a:rPr>
              <a:t>. Vaccines &amp; Immunizations. Retrieved August 15, 2024, from </a:t>
            </a:r>
            <a:r>
              <a:rPr lang="en-US" sz="4400" b="0" i="0" dirty="0">
                <a:solidFill>
                  <a:srgbClr val="161719"/>
                </a:solidFill>
                <a:effectLst/>
                <a:latin typeface="Glyph"/>
                <a:hlinkClick r:id="rId18"/>
              </a:rPr>
              <a:t>https://www.cdc.gov/vaccines/imz-schedules/child-easyread.html</a:t>
            </a:r>
            <a:r>
              <a:rPr lang="en-US" sz="4000" dirty="0">
                <a:solidFill>
                  <a:srgbClr val="161719"/>
                </a:solidFill>
                <a:latin typeface="+mn-lt"/>
              </a:rPr>
              <a:t> </a:t>
            </a:r>
            <a:endParaRPr lang="en-US" sz="5600" dirty="0">
              <a:solidFill>
                <a:srgbClr val="161719"/>
              </a:solidFill>
              <a:latin typeface="+mn-lt"/>
            </a:endParaRPr>
          </a:p>
          <a:p>
            <a:endParaRPr lang="en-US" dirty="0">
              <a:solidFill>
                <a:srgbClr val="161719"/>
              </a:solidFill>
              <a:latin typeface="Glyph"/>
            </a:endParaRPr>
          </a:p>
          <a:p>
            <a:endParaRPr lang="en-US" sz="1800" b="0" i="0" dirty="0">
              <a:solidFill>
                <a:srgbClr val="161719"/>
              </a:solidFill>
              <a:effectLst/>
              <a:latin typeface="Glyph"/>
            </a:endParaRPr>
          </a:p>
          <a:p>
            <a:endParaRPr lang="en-US" b="0" i="0" dirty="0">
              <a:solidFill>
                <a:srgbClr val="212121"/>
              </a:solidFill>
              <a:effectLst/>
              <a:latin typeface="Roboto" panose="02000000000000000000" pitchFamily="2" charset="0"/>
            </a:endParaRPr>
          </a:p>
          <a:p>
            <a:endParaRPr lang="en-US" dirty="0"/>
          </a:p>
        </p:txBody>
      </p:sp>
      <p:sp>
        <p:nvSpPr>
          <p:cNvPr id="3" name="Slide Number Placeholder 2">
            <a:extLst>
              <a:ext uri="{FF2B5EF4-FFF2-40B4-BE49-F238E27FC236}">
                <a16:creationId xmlns:a16="http://schemas.microsoft.com/office/drawing/2014/main" id="{94734986-0B04-FD5F-DAD4-65E30BBEC940}"/>
              </a:ext>
            </a:extLst>
          </p:cNvPr>
          <p:cNvSpPr>
            <a:spLocks noGrp="1"/>
          </p:cNvSpPr>
          <p:nvPr>
            <p:ph type="sldNum" sz="quarter" idx="4"/>
          </p:nvPr>
        </p:nvSpPr>
        <p:spPr/>
        <p:txBody>
          <a:bodyPr/>
          <a:lstStyle/>
          <a:p>
            <a:fld id="{ABB8925F-B6BB-49B0-9469-5285B9C99CB3}" type="slidenum">
              <a:rPr lang="en-US" smtClean="0"/>
              <a:pPr/>
              <a:t>27</a:t>
            </a:fld>
            <a:endParaRPr lang="en-US" dirty="0"/>
          </a:p>
        </p:txBody>
      </p:sp>
    </p:spTree>
    <p:extLst>
      <p:ext uri="{BB962C8B-B14F-4D97-AF65-F5344CB8AC3E}">
        <p14:creationId xmlns:p14="http://schemas.microsoft.com/office/powerpoint/2010/main" val="3481707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3222-A61B-C6FA-7B28-7E59DB2946C8}"/>
              </a:ext>
            </a:extLst>
          </p:cNvPr>
          <p:cNvSpPr>
            <a:spLocks noGrp="1"/>
          </p:cNvSpPr>
          <p:nvPr>
            <p:ph type="title"/>
          </p:nvPr>
        </p:nvSpPr>
        <p:spPr/>
        <p:txBody>
          <a:bodyPr/>
          <a:lstStyle/>
          <a:p>
            <a:r>
              <a:rPr lang="en-US" dirty="0"/>
              <a:t>Photo Gallery</a:t>
            </a:r>
          </a:p>
        </p:txBody>
      </p:sp>
      <p:sp>
        <p:nvSpPr>
          <p:cNvPr id="3" name="Slide Number Placeholder 2">
            <a:extLst>
              <a:ext uri="{FF2B5EF4-FFF2-40B4-BE49-F238E27FC236}">
                <a16:creationId xmlns:a16="http://schemas.microsoft.com/office/drawing/2014/main" id="{8DDD1165-8F13-C0C4-9CF8-ECF64825379B}"/>
              </a:ext>
            </a:extLst>
          </p:cNvPr>
          <p:cNvSpPr>
            <a:spLocks noGrp="1"/>
          </p:cNvSpPr>
          <p:nvPr>
            <p:ph type="sldNum" sz="quarter" idx="4"/>
          </p:nvPr>
        </p:nvSpPr>
        <p:spPr/>
        <p:txBody>
          <a:bodyPr/>
          <a:lstStyle/>
          <a:p>
            <a:fld id="{ABB8925F-B6BB-49B0-9469-5285B9C99CB3}" type="slidenum">
              <a:rPr lang="en-US" smtClean="0"/>
              <a:pPr/>
              <a:t>3</a:t>
            </a:fld>
            <a:endParaRPr lang="en-US" dirty="0"/>
          </a:p>
        </p:txBody>
      </p:sp>
      <p:sp>
        <p:nvSpPr>
          <p:cNvPr id="4" name="Text Placeholder 3">
            <a:extLst>
              <a:ext uri="{FF2B5EF4-FFF2-40B4-BE49-F238E27FC236}">
                <a16:creationId xmlns:a16="http://schemas.microsoft.com/office/drawing/2014/main" id="{AD6DE9BC-07BE-E390-47EA-2281713DACB2}"/>
              </a:ext>
            </a:extLst>
          </p:cNvPr>
          <p:cNvSpPr>
            <a:spLocks noGrp="1"/>
          </p:cNvSpPr>
          <p:nvPr>
            <p:ph type="body" sz="half" idx="2"/>
          </p:nvPr>
        </p:nvSpPr>
        <p:spPr/>
        <p:txBody>
          <a:bodyPr/>
          <a:lstStyle/>
          <a:p>
            <a:r>
              <a:rPr lang="en-US" dirty="0"/>
              <a:t>Image Source: KDPH created image using pictures from slides 4-10. </a:t>
            </a:r>
          </a:p>
        </p:txBody>
      </p:sp>
      <p:pic>
        <p:nvPicPr>
          <p:cNvPr id="5" name="Picture 4">
            <a:extLst>
              <a:ext uri="{FF2B5EF4-FFF2-40B4-BE49-F238E27FC236}">
                <a16:creationId xmlns:a16="http://schemas.microsoft.com/office/drawing/2014/main" id="{E3A8B2D7-E314-A46B-C66A-3EB4A9D1F93B}"/>
              </a:ext>
            </a:extLst>
          </p:cNvPr>
          <p:cNvPicPr>
            <a:picLocks noChangeAspect="1"/>
          </p:cNvPicPr>
          <p:nvPr/>
        </p:nvPicPr>
        <p:blipFill rotWithShape="1">
          <a:blip r:embed="rId3"/>
          <a:srcRect b="7514"/>
          <a:stretch/>
        </p:blipFill>
        <p:spPr>
          <a:xfrm>
            <a:off x="4350985" y="543495"/>
            <a:ext cx="6523924" cy="5407645"/>
          </a:xfrm>
          <a:prstGeom prst="rect">
            <a:avLst/>
          </a:prstGeom>
        </p:spPr>
      </p:pic>
    </p:spTree>
    <p:extLst>
      <p:ext uri="{BB962C8B-B14F-4D97-AF65-F5344CB8AC3E}">
        <p14:creationId xmlns:p14="http://schemas.microsoft.com/office/powerpoint/2010/main" val="158249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2A8-3C6A-E56E-F779-D6267B40CA38}"/>
              </a:ext>
            </a:extLst>
          </p:cNvPr>
          <p:cNvSpPr>
            <a:spLocks noGrp="1"/>
          </p:cNvSpPr>
          <p:nvPr>
            <p:ph type="title"/>
          </p:nvPr>
        </p:nvSpPr>
        <p:spPr/>
        <p:txBody>
          <a:bodyPr/>
          <a:lstStyle/>
          <a:p>
            <a:r>
              <a:rPr lang="en-US" dirty="0"/>
              <a:t>Polio</a:t>
            </a:r>
          </a:p>
        </p:txBody>
      </p:sp>
      <p:sp>
        <p:nvSpPr>
          <p:cNvPr id="3" name="Slide Number Placeholder 2">
            <a:extLst>
              <a:ext uri="{FF2B5EF4-FFF2-40B4-BE49-F238E27FC236}">
                <a16:creationId xmlns:a16="http://schemas.microsoft.com/office/drawing/2014/main" id="{8E5DC23E-6382-6937-A169-9DB6E7C74855}"/>
              </a:ext>
            </a:extLst>
          </p:cNvPr>
          <p:cNvSpPr>
            <a:spLocks noGrp="1"/>
          </p:cNvSpPr>
          <p:nvPr>
            <p:ph type="sldNum" sz="quarter" idx="4"/>
          </p:nvPr>
        </p:nvSpPr>
        <p:spPr/>
        <p:txBody>
          <a:bodyPr/>
          <a:lstStyle/>
          <a:p>
            <a:fld id="{ABB8925F-B6BB-49B0-9469-5285B9C99CB3}" type="slidenum">
              <a:rPr lang="en-US" smtClean="0"/>
              <a:pPr/>
              <a:t>4</a:t>
            </a:fld>
            <a:endParaRPr lang="en-US" dirty="0"/>
          </a:p>
        </p:txBody>
      </p:sp>
      <p:sp>
        <p:nvSpPr>
          <p:cNvPr id="4" name="Text Placeholder 3">
            <a:extLst>
              <a:ext uri="{FF2B5EF4-FFF2-40B4-BE49-F238E27FC236}">
                <a16:creationId xmlns:a16="http://schemas.microsoft.com/office/drawing/2014/main" id="{2413EB26-8153-7FE4-C55E-8769A7A08514}"/>
              </a:ext>
            </a:extLst>
          </p:cNvPr>
          <p:cNvSpPr>
            <a:spLocks noGrp="1"/>
          </p:cNvSpPr>
          <p:nvPr>
            <p:ph type="body" sz="half" idx="2"/>
          </p:nvPr>
        </p:nvSpPr>
        <p:spPr/>
        <p:txBody>
          <a:bodyPr>
            <a:normAutofit fontScale="25000" lnSpcReduction="20000"/>
          </a:bodyPr>
          <a:lstStyle/>
          <a:p>
            <a:r>
              <a:rPr lang="en-US" sz="4800" dirty="0"/>
              <a:t>Image Source: https://answers.childrenshospital.org/poliovirus/  </a:t>
            </a:r>
          </a:p>
          <a:p>
            <a:r>
              <a:rPr lang="en-US" dirty="0"/>
              <a:t> </a:t>
            </a:r>
          </a:p>
        </p:txBody>
      </p:sp>
      <p:pic>
        <p:nvPicPr>
          <p:cNvPr id="5" name="Picture 4" descr="Photo from the 1950s of children with polio breathing with the help of an iron lung, as a nurse stands by to offer care. ">
            <a:extLst>
              <a:ext uri="{FF2B5EF4-FFF2-40B4-BE49-F238E27FC236}">
                <a16:creationId xmlns:a16="http://schemas.microsoft.com/office/drawing/2014/main" id="{2F0C70A3-72CA-A035-A02A-8F37F3F30333}"/>
              </a:ext>
            </a:extLst>
          </p:cNvPr>
          <p:cNvPicPr>
            <a:picLocks noChangeAspect="1"/>
          </p:cNvPicPr>
          <p:nvPr/>
        </p:nvPicPr>
        <p:blipFill>
          <a:blip r:embed="rId2"/>
          <a:srcRect r="2" b="10851"/>
          <a:stretch/>
        </p:blipFill>
        <p:spPr>
          <a:xfrm>
            <a:off x="2213327" y="1568083"/>
            <a:ext cx="7765345" cy="4367197"/>
          </a:xfrm>
          <a:prstGeom prst="rect">
            <a:avLst/>
          </a:prstGeom>
        </p:spPr>
      </p:pic>
    </p:spTree>
    <p:extLst>
      <p:ext uri="{BB962C8B-B14F-4D97-AF65-F5344CB8AC3E}">
        <p14:creationId xmlns:p14="http://schemas.microsoft.com/office/powerpoint/2010/main" val="962555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2A8-3C6A-E56E-F779-D6267B40CA38}"/>
              </a:ext>
            </a:extLst>
          </p:cNvPr>
          <p:cNvSpPr>
            <a:spLocks noGrp="1"/>
          </p:cNvSpPr>
          <p:nvPr>
            <p:ph type="title"/>
          </p:nvPr>
        </p:nvSpPr>
        <p:spPr/>
        <p:txBody>
          <a:bodyPr/>
          <a:lstStyle/>
          <a:p>
            <a:r>
              <a:rPr lang="en-US" dirty="0"/>
              <a:t>Hepatitis A </a:t>
            </a:r>
          </a:p>
        </p:txBody>
      </p:sp>
      <p:sp>
        <p:nvSpPr>
          <p:cNvPr id="3" name="Slide Number Placeholder 2">
            <a:extLst>
              <a:ext uri="{FF2B5EF4-FFF2-40B4-BE49-F238E27FC236}">
                <a16:creationId xmlns:a16="http://schemas.microsoft.com/office/drawing/2014/main" id="{8E5DC23E-6382-6937-A169-9DB6E7C74855}"/>
              </a:ext>
            </a:extLst>
          </p:cNvPr>
          <p:cNvSpPr>
            <a:spLocks noGrp="1"/>
          </p:cNvSpPr>
          <p:nvPr>
            <p:ph type="sldNum" sz="quarter" idx="4"/>
          </p:nvPr>
        </p:nvSpPr>
        <p:spPr/>
        <p:txBody>
          <a:bodyPr/>
          <a:lstStyle/>
          <a:p>
            <a:fld id="{ABB8925F-B6BB-49B0-9469-5285B9C99CB3}" type="slidenum">
              <a:rPr lang="en-US" smtClean="0"/>
              <a:pPr/>
              <a:t>5</a:t>
            </a:fld>
            <a:endParaRPr lang="en-US" dirty="0"/>
          </a:p>
        </p:txBody>
      </p:sp>
      <p:sp>
        <p:nvSpPr>
          <p:cNvPr id="4" name="Text Placeholder 3">
            <a:extLst>
              <a:ext uri="{FF2B5EF4-FFF2-40B4-BE49-F238E27FC236}">
                <a16:creationId xmlns:a16="http://schemas.microsoft.com/office/drawing/2014/main" id="{2413EB26-8153-7FE4-C55E-8769A7A08514}"/>
              </a:ext>
            </a:extLst>
          </p:cNvPr>
          <p:cNvSpPr>
            <a:spLocks noGrp="1"/>
          </p:cNvSpPr>
          <p:nvPr>
            <p:ph type="body" sz="half" idx="2"/>
          </p:nvPr>
        </p:nvSpPr>
        <p:spPr/>
        <p:txBody>
          <a:bodyPr>
            <a:normAutofit fontScale="25000" lnSpcReduction="20000"/>
          </a:bodyPr>
          <a:lstStyle/>
          <a:p>
            <a:r>
              <a:rPr lang="en-US" sz="4800" dirty="0"/>
              <a:t>Image Source: https://outbreaknewstoday.substack.com/p/colombia-epidemiological-alert-is</a:t>
            </a:r>
          </a:p>
          <a:p>
            <a:endParaRPr lang="en-US" sz="4800" dirty="0"/>
          </a:p>
          <a:p>
            <a:r>
              <a:rPr lang="en-US" dirty="0"/>
              <a:t> </a:t>
            </a:r>
          </a:p>
        </p:txBody>
      </p:sp>
      <p:pic>
        <p:nvPicPr>
          <p:cNvPr id="6" name="Picture 5" descr="African American male experiencing symptoms related to a Hepatitis A infection, jaundice of the eyes. ">
            <a:extLst>
              <a:ext uri="{FF2B5EF4-FFF2-40B4-BE49-F238E27FC236}">
                <a16:creationId xmlns:a16="http://schemas.microsoft.com/office/drawing/2014/main" id="{15303399-AB53-9E21-DD8C-9E4A88EF7CDD}"/>
              </a:ext>
            </a:extLst>
          </p:cNvPr>
          <p:cNvPicPr>
            <a:picLocks noChangeAspect="1"/>
          </p:cNvPicPr>
          <p:nvPr/>
        </p:nvPicPr>
        <p:blipFill>
          <a:blip r:embed="rId2"/>
          <a:srcRect t="19101" b="8098"/>
          <a:stretch/>
        </p:blipFill>
        <p:spPr>
          <a:xfrm>
            <a:off x="2412609" y="1489061"/>
            <a:ext cx="7366781" cy="4143046"/>
          </a:xfrm>
          <a:prstGeom prst="rect">
            <a:avLst/>
          </a:prstGeom>
        </p:spPr>
      </p:pic>
    </p:spTree>
    <p:extLst>
      <p:ext uri="{BB962C8B-B14F-4D97-AF65-F5344CB8AC3E}">
        <p14:creationId xmlns:p14="http://schemas.microsoft.com/office/powerpoint/2010/main" val="395033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2A8-3C6A-E56E-F779-D6267B40CA38}"/>
              </a:ext>
            </a:extLst>
          </p:cNvPr>
          <p:cNvSpPr>
            <a:spLocks noGrp="1"/>
          </p:cNvSpPr>
          <p:nvPr>
            <p:ph type="title"/>
          </p:nvPr>
        </p:nvSpPr>
        <p:spPr/>
        <p:txBody>
          <a:bodyPr/>
          <a:lstStyle/>
          <a:p>
            <a:r>
              <a:rPr lang="en-US" dirty="0"/>
              <a:t>Varicella (early stage) </a:t>
            </a:r>
          </a:p>
        </p:txBody>
      </p:sp>
      <p:sp>
        <p:nvSpPr>
          <p:cNvPr id="3" name="Slide Number Placeholder 2">
            <a:extLst>
              <a:ext uri="{FF2B5EF4-FFF2-40B4-BE49-F238E27FC236}">
                <a16:creationId xmlns:a16="http://schemas.microsoft.com/office/drawing/2014/main" id="{8E5DC23E-6382-6937-A169-9DB6E7C74855}"/>
              </a:ext>
            </a:extLst>
          </p:cNvPr>
          <p:cNvSpPr>
            <a:spLocks noGrp="1"/>
          </p:cNvSpPr>
          <p:nvPr>
            <p:ph type="sldNum" sz="quarter" idx="4"/>
          </p:nvPr>
        </p:nvSpPr>
        <p:spPr/>
        <p:txBody>
          <a:bodyPr/>
          <a:lstStyle/>
          <a:p>
            <a:fld id="{ABB8925F-B6BB-49B0-9469-5285B9C99CB3}" type="slidenum">
              <a:rPr lang="en-US" smtClean="0"/>
              <a:pPr/>
              <a:t>6</a:t>
            </a:fld>
            <a:endParaRPr lang="en-US" dirty="0"/>
          </a:p>
        </p:txBody>
      </p:sp>
      <p:sp>
        <p:nvSpPr>
          <p:cNvPr id="4" name="Text Placeholder 3">
            <a:extLst>
              <a:ext uri="{FF2B5EF4-FFF2-40B4-BE49-F238E27FC236}">
                <a16:creationId xmlns:a16="http://schemas.microsoft.com/office/drawing/2014/main" id="{2413EB26-8153-7FE4-C55E-8769A7A08514}"/>
              </a:ext>
            </a:extLst>
          </p:cNvPr>
          <p:cNvSpPr>
            <a:spLocks noGrp="1"/>
          </p:cNvSpPr>
          <p:nvPr>
            <p:ph type="body" sz="half" idx="2"/>
          </p:nvPr>
        </p:nvSpPr>
        <p:spPr/>
        <p:txBody>
          <a:bodyPr>
            <a:normAutofit fontScale="25000" lnSpcReduction="20000"/>
          </a:bodyPr>
          <a:lstStyle/>
          <a:p>
            <a:r>
              <a:rPr lang="en-US" sz="4800" dirty="0"/>
              <a:t>Image Source: https://www.rch.org.au/clinicalguide/guideline_index/Chickenpox_%28varicella%29/ </a:t>
            </a:r>
          </a:p>
          <a:p>
            <a:endParaRPr lang="en-US" sz="4800" dirty="0"/>
          </a:p>
          <a:p>
            <a:endParaRPr lang="en-US" sz="4800" dirty="0"/>
          </a:p>
          <a:p>
            <a:r>
              <a:rPr lang="en-US" dirty="0"/>
              <a:t> </a:t>
            </a:r>
          </a:p>
        </p:txBody>
      </p:sp>
      <p:pic>
        <p:nvPicPr>
          <p:cNvPr id="5" name="Picture 4" descr="Vesicular lesions with erythematous margins.">
            <a:extLst>
              <a:ext uri="{FF2B5EF4-FFF2-40B4-BE49-F238E27FC236}">
                <a16:creationId xmlns:a16="http://schemas.microsoft.com/office/drawing/2014/main" id="{4BB17207-5CF8-702A-65F4-777045EC3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335" y="1659989"/>
            <a:ext cx="7419438" cy="417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373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75175-57D5-970F-87E4-CE5B55C4533A}"/>
              </a:ext>
            </a:extLst>
          </p:cNvPr>
          <p:cNvSpPr>
            <a:spLocks noGrp="1"/>
          </p:cNvSpPr>
          <p:nvPr>
            <p:ph type="title"/>
          </p:nvPr>
        </p:nvSpPr>
        <p:spPr/>
        <p:txBody>
          <a:bodyPr/>
          <a:lstStyle/>
          <a:p>
            <a:r>
              <a:rPr lang="en-US" dirty="0"/>
              <a:t>Varicella in Mouth </a:t>
            </a:r>
          </a:p>
        </p:txBody>
      </p:sp>
      <p:sp>
        <p:nvSpPr>
          <p:cNvPr id="3" name="Slide Number Placeholder 2">
            <a:extLst>
              <a:ext uri="{FF2B5EF4-FFF2-40B4-BE49-F238E27FC236}">
                <a16:creationId xmlns:a16="http://schemas.microsoft.com/office/drawing/2014/main" id="{C2826669-7A16-B408-C2B0-DE8FB72DFF57}"/>
              </a:ext>
            </a:extLst>
          </p:cNvPr>
          <p:cNvSpPr>
            <a:spLocks noGrp="1"/>
          </p:cNvSpPr>
          <p:nvPr>
            <p:ph type="sldNum" sz="quarter" idx="4"/>
          </p:nvPr>
        </p:nvSpPr>
        <p:spPr/>
        <p:txBody>
          <a:bodyPr/>
          <a:lstStyle/>
          <a:p>
            <a:fld id="{ABB8925F-B6BB-49B0-9469-5285B9C99CB3}" type="slidenum">
              <a:rPr lang="en-US" smtClean="0"/>
              <a:pPr/>
              <a:t>7</a:t>
            </a:fld>
            <a:endParaRPr lang="en-US" dirty="0"/>
          </a:p>
        </p:txBody>
      </p:sp>
      <p:sp>
        <p:nvSpPr>
          <p:cNvPr id="4" name="Text Placeholder 3">
            <a:extLst>
              <a:ext uri="{FF2B5EF4-FFF2-40B4-BE49-F238E27FC236}">
                <a16:creationId xmlns:a16="http://schemas.microsoft.com/office/drawing/2014/main" id="{32F8451B-D4D6-4848-230A-CFA66A663473}"/>
              </a:ext>
            </a:extLst>
          </p:cNvPr>
          <p:cNvSpPr>
            <a:spLocks noGrp="1"/>
          </p:cNvSpPr>
          <p:nvPr>
            <p:ph type="body" sz="half" idx="2"/>
          </p:nvPr>
        </p:nvSpPr>
        <p:spPr/>
        <p:txBody>
          <a:bodyPr/>
          <a:lstStyle/>
          <a:p>
            <a:r>
              <a:rPr lang="en-US" dirty="0"/>
              <a:t>Image Source: https://www.immunize.org/clinical/image-library/varicella/</a:t>
            </a:r>
          </a:p>
          <a:p>
            <a:endParaRPr lang="en-US" dirty="0"/>
          </a:p>
        </p:txBody>
      </p:sp>
      <p:pic>
        <p:nvPicPr>
          <p:cNvPr id="5" name="Picture 4" descr="Chickenpox vesicles inside the mouth of a child.  ">
            <a:extLst>
              <a:ext uri="{FF2B5EF4-FFF2-40B4-BE49-F238E27FC236}">
                <a16:creationId xmlns:a16="http://schemas.microsoft.com/office/drawing/2014/main" id="{93FCBB63-B2CF-DD1E-E23A-6CB3F6637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398" y="1673469"/>
            <a:ext cx="7389203" cy="415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516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2F7F-3DA2-D1BB-B6D3-2C1B74447CE5}"/>
              </a:ext>
            </a:extLst>
          </p:cNvPr>
          <p:cNvSpPr>
            <a:spLocks noGrp="1"/>
          </p:cNvSpPr>
          <p:nvPr>
            <p:ph type="title"/>
          </p:nvPr>
        </p:nvSpPr>
        <p:spPr/>
        <p:txBody>
          <a:bodyPr/>
          <a:lstStyle/>
          <a:p>
            <a:r>
              <a:rPr lang="en-US" dirty="0"/>
              <a:t>Varicella (later stage) </a:t>
            </a:r>
          </a:p>
        </p:txBody>
      </p:sp>
      <p:sp>
        <p:nvSpPr>
          <p:cNvPr id="3" name="Slide Number Placeholder 2">
            <a:extLst>
              <a:ext uri="{FF2B5EF4-FFF2-40B4-BE49-F238E27FC236}">
                <a16:creationId xmlns:a16="http://schemas.microsoft.com/office/drawing/2014/main" id="{3C5A56BE-5DC8-BBFE-5E23-10CB8906CD52}"/>
              </a:ext>
            </a:extLst>
          </p:cNvPr>
          <p:cNvSpPr>
            <a:spLocks noGrp="1"/>
          </p:cNvSpPr>
          <p:nvPr>
            <p:ph type="sldNum" sz="quarter" idx="4"/>
          </p:nvPr>
        </p:nvSpPr>
        <p:spPr/>
        <p:txBody>
          <a:bodyPr/>
          <a:lstStyle/>
          <a:p>
            <a:fld id="{ABB8925F-B6BB-49B0-9469-5285B9C99CB3}" type="slidenum">
              <a:rPr lang="en-US" smtClean="0"/>
              <a:pPr/>
              <a:t>8</a:t>
            </a:fld>
            <a:endParaRPr lang="en-US" dirty="0"/>
          </a:p>
        </p:txBody>
      </p:sp>
      <p:sp>
        <p:nvSpPr>
          <p:cNvPr id="4" name="Text Placeholder 3">
            <a:extLst>
              <a:ext uri="{FF2B5EF4-FFF2-40B4-BE49-F238E27FC236}">
                <a16:creationId xmlns:a16="http://schemas.microsoft.com/office/drawing/2014/main" id="{D4FD6E49-25D3-504F-FCC5-4BD780B0F18F}"/>
              </a:ext>
            </a:extLst>
          </p:cNvPr>
          <p:cNvSpPr>
            <a:spLocks noGrp="1"/>
          </p:cNvSpPr>
          <p:nvPr>
            <p:ph type="body" sz="half" idx="2"/>
          </p:nvPr>
        </p:nvSpPr>
        <p:spPr/>
        <p:txBody>
          <a:bodyPr>
            <a:normAutofit fontScale="25000" lnSpcReduction="20000"/>
          </a:bodyPr>
          <a:lstStyle/>
          <a:p>
            <a:r>
              <a:rPr lang="en-US" sz="4800" dirty="0"/>
              <a:t>Image Source: https://www.rch.org.au/clinicalguide/guideline_index/Chickenpox_%28varicella%29/</a:t>
            </a:r>
          </a:p>
          <a:p>
            <a:r>
              <a:rPr lang="en-US" dirty="0"/>
              <a:t>  </a:t>
            </a:r>
          </a:p>
        </p:txBody>
      </p:sp>
      <p:pic>
        <p:nvPicPr>
          <p:cNvPr id="5" name="Picture 4" descr="Varicella rash later in course with many of the lesions crusting. ">
            <a:extLst>
              <a:ext uri="{FF2B5EF4-FFF2-40B4-BE49-F238E27FC236}">
                <a16:creationId xmlns:a16="http://schemas.microsoft.com/office/drawing/2014/main" id="{597C3F3F-856A-D09C-E9E4-6CDA8B558D12}"/>
              </a:ext>
            </a:extLst>
          </p:cNvPr>
          <p:cNvPicPr>
            <a:picLocks noChangeAspect="1"/>
          </p:cNvPicPr>
          <p:nvPr/>
        </p:nvPicPr>
        <p:blipFill>
          <a:blip r:embed="rId2"/>
          <a:stretch>
            <a:fillRect/>
          </a:stretch>
        </p:blipFill>
        <p:spPr>
          <a:xfrm>
            <a:off x="2775187" y="1837144"/>
            <a:ext cx="6641626" cy="3729843"/>
          </a:xfrm>
          <a:prstGeom prst="rect">
            <a:avLst/>
          </a:prstGeom>
        </p:spPr>
      </p:pic>
    </p:spTree>
    <p:extLst>
      <p:ext uri="{BB962C8B-B14F-4D97-AF65-F5344CB8AC3E}">
        <p14:creationId xmlns:p14="http://schemas.microsoft.com/office/powerpoint/2010/main" val="4016138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2F7F-3DA2-D1BB-B6D3-2C1B74447CE5}"/>
              </a:ext>
            </a:extLst>
          </p:cNvPr>
          <p:cNvSpPr>
            <a:spLocks noGrp="1"/>
          </p:cNvSpPr>
          <p:nvPr>
            <p:ph type="title"/>
          </p:nvPr>
        </p:nvSpPr>
        <p:spPr/>
        <p:txBody>
          <a:bodyPr/>
          <a:lstStyle/>
          <a:p>
            <a:r>
              <a:rPr lang="en-US" dirty="0"/>
              <a:t>Measles </a:t>
            </a:r>
          </a:p>
        </p:txBody>
      </p:sp>
      <p:sp>
        <p:nvSpPr>
          <p:cNvPr id="3" name="Slide Number Placeholder 2">
            <a:extLst>
              <a:ext uri="{FF2B5EF4-FFF2-40B4-BE49-F238E27FC236}">
                <a16:creationId xmlns:a16="http://schemas.microsoft.com/office/drawing/2014/main" id="{3C5A56BE-5DC8-BBFE-5E23-10CB8906CD52}"/>
              </a:ext>
            </a:extLst>
          </p:cNvPr>
          <p:cNvSpPr>
            <a:spLocks noGrp="1"/>
          </p:cNvSpPr>
          <p:nvPr>
            <p:ph type="sldNum" sz="quarter" idx="4"/>
          </p:nvPr>
        </p:nvSpPr>
        <p:spPr/>
        <p:txBody>
          <a:bodyPr/>
          <a:lstStyle/>
          <a:p>
            <a:fld id="{ABB8925F-B6BB-49B0-9469-5285B9C99CB3}" type="slidenum">
              <a:rPr lang="en-US" smtClean="0"/>
              <a:pPr/>
              <a:t>9</a:t>
            </a:fld>
            <a:endParaRPr lang="en-US" dirty="0"/>
          </a:p>
        </p:txBody>
      </p:sp>
      <p:sp>
        <p:nvSpPr>
          <p:cNvPr id="4" name="Text Placeholder 3">
            <a:extLst>
              <a:ext uri="{FF2B5EF4-FFF2-40B4-BE49-F238E27FC236}">
                <a16:creationId xmlns:a16="http://schemas.microsoft.com/office/drawing/2014/main" id="{D4FD6E49-25D3-504F-FCC5-4BD780B0F18F}"/>
              </a:ext>
            </a:extLst>
          </p:cNvPr>
          <p:cNvSpPr>
            <a:spLocks noGrp="1"/>
          </p:cNvSpPr>
          <p:nvPr>
            <p:ph type="body" sz="half" idx="2"/>
          </p:nvPr>
        </p:nvSpPr>
        <p:spPr/>
        <p:txBody>
          <a:bodyPr>
            <a:normAutofit fontScale="25000" lnSpcReduction="20000"/>
          </a:bodyPr>
          <a:lstStyle/>
          <a:p>
            <a:r>
              <a:rPr lang="en-US" sz="4800" dirty="0"/>
              <a:t>Image Source: https://www.nhsinform.scot/illnesses-and-conditions/infections-and-poisoning/measles/</a:t>
            </a:r>
          </a:p>
          <a:p>
            <a:endParaRPr lang="en-US" sz="4800" dirty="0"/>
          </a:p>
          <a:p>
            <a:r>
              <a:rPr lang="en-US" dirty="0"/>
              <a:t>  </a:t>
            </a:r>
          </a:p>
        </p:txBody>
      </p:sp>
      <p:pic>
        <p:nvPicPr>
          <p:cNvPr id="6" name="Picture 5" descr="Measles rash on the back of an infant">
            <a:extLst>
              <a:ext uri="{FF2B5EF4-FFF2-40B4-BE49-F238E27FC236}">
                <a16:creationId xmlns:a16="http://schemas.microsoft.com/office/drawing/2014/main" id="{5C827195-72B8-D9A2-9052-16D04628A738}"/>
              </a:ext>
            </a:extLst>
          </p:cNvPr>
          <p:cNvPicPr>
            <a:picLocks noChangeAspect="1"/>
          </p:cNvPicPr>
          <p:nvPr/>
        </p:nvPicPr>
        <p:blipFill>
          <a:blip r:embed="rId2"/>
          <a:srcRect b="6268"/>
          <a:stretch/>
        </p:blipFill>
        <p:spPr>
          <a:xfrm>
            <a:off x="2614246" y="1743819"/>
            <a:ext cx="6963508" cy="3916247"/>
          </a:xfrm>
          <a:prstGeom prst="rect">
            <a:avLst/>
          </a:prstGeom>
        </p:spPr>
      </p:pic>
    </p:spTree>
    <p:extLst>
      <p:ext uri="{BB962C8B-B14F-4D97-AF65-F5344CB8AC3E}">
        <p14:creationId xmlns:p14="http://schemas.microsoft.com/office/powerpoint/2010/main" val="266561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0">
        <p159:morph option="byObject"/>
      </p:transition>
    </mc:Choice>
    <mc:Fallback xmlns="">
      <p:transition>
        <p:fade/>
      </p:transition>
    </mc:Fallback>
  </mc:AlternateContent>
</p:sld>
</file>

<file path=ppt/theme/theme1.xml><?xml version="1.0" encoding="utf-8"?>
<a:theme xmlns:a="http://schemas.openxmlformats.org/drawingml/2006/main" name="DPH Overview Slides">
  <a:themeElements>
    <a:clrScheme name="Custom 3">
      <a:dk1>
        <a:sysClr val="windowText" lastClr="000000"/>
      </a:dk1>
      <a:lt1>
        <a:sysClr val="window" lastClr="FFFFFF"/>
      </a:lt1>
      <a:dk2>
        <a:srgbClr val="002649"/>
      </a:dk2>
      <a:lt2>
        <a:srgbClr val="D8D8D8"/>
      </a:lt2>
      <a:accent1>
        <a:srgbClr val="01203D"/>
      </a:accent1>
      <a:accent2>
        <a:srgbClr val="62BCF0"/>
      </a:accent2>
      <a:accent3>
        <a:srgbClr val="84BC49"/>
      </a:accent3>
      <a:accent4>
        <a:srgbClr val="D8D8D8"/>
      </a:accent4>
      <a:accent5>
        <a:srgbClr val="BBDEFB"/>
      </a:accent5>
      <a:accent6>
        <a:srgbClr val="A2A2A2"/>
      </a:accent6>
      <a:hlink>
        <a:srgbClr val="1F01FF"/>
      </a:hlink>
      <a:folHlink>
        <a:srgbClr val="7030A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cd0fbea-7d68-4bcf-805b-154ff4169c41">
      <UserInfo>
        <DisplayName/>
        <AccountId xsi:nil="true"/>
        <AccountType/>
      </UserInfo>
    </SharedWithUsers>
    <_activity xmlns="db9d3fe5-f19a-4064-a6f0-bf88a2ef62f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EA63D45074AF478C2DA2131ABFCD70" ma:contentTypeVersion="15" ma:contentTypeDescription="Create a new document." ma:contentTypeScope="" ma:versionID="3223922e717fcbb34065b6440c767ea3">
  <xsd:schema xmlns:xsd="http://www.w3.org/2001/XMLSchema" xmlns:xs="http://www.w3.org/2001/XMLSchema" xmlns:p="http://schemas.microsoft.com/office/2006/metadata/properties" xmlns:ns3="db9d3fe5-f19a-4064-a6f0-bf88a2ef62fe" xmlns:ns4="6cd0fbea-7d68-4bcf-805b-154ff4169c41" targetNamespace="http://schemas.microsoft.com/office/2006/metadata/properties" ma:root="true" ma:fieldsID="4052e940309486bb12000d85dbb91dc9" ns3:_="" ns4:_="">
    <xsd:import namespace="db9d3fe5-f19a-4064-a6f0-bf88a2ef62fe"/>
    <xsd:import namespace="6cd0fbea-7d68-4bcf-805b-154ff4169c41"/>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d3fe5-f19a-4064-a6f0-bf88a2ef62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d0fbea-7d68-4bcf-805b-154ff4169c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F1B3DD-9D53-42CC-828E-6CFE8AB80826}">
  <ds:schemaRefs>
    <ds:schemaRef ds:uri="http://www.w3.org/XML/1998/namespace"/>
    <ds:schemaRef ds:uri="http://schemas.microsoft.com/office/2006/metadata/properties"/>
    <ds:schemaRef ds:uri="http://schemas.microsoft.com/office/infopath/2007/PartnerControls"/>
    <ds:schemaRef ds:uri="http://purl.org/dc/terms/"/>
    <ds:schemaRef ds:uri="http://schemas.openxmlformats.org/package/2006/metadata/core-properties"/>
    <ds:schemaRef ds:uri="6cd0fbea-7d68-4bcf-805b-154ff4169c41"/>
    <ds:schemaRef ds:uri="http://schemas.microsoft.com/office/2006/documentManagement/types"/>
    <ds:schemaRef ds:uri="db9d3fe5-f19a-4064-a6f0-bf88a2ef62fe"/>
    <ds:schemaRef ds:uri="http://purl.org/dc/dcmitype/"/>
    <ds:schemaRef ds:uri="http://purl.org/dc/elements/1.1/"/>
  </ds:schemaRefs>
</ds:datastoreItem>
</file>

<file path=customXml/itemProps2.xml><?xml version="1.0" encoding="utf-8"?>
<ds:datastoreItem xmlns:ds="http://schemas.openxmlformats.org/officeDocument/2006/customXml" ds:itemID="{FD90586B-DD03-447A-9861-DEF523C6315A}">
  <ds:schemaRefs>
    <ds:schemaRef ds:uri="http://schemas.microsoft.com/sharepoint/v3/contenttype/forms"/>
  </ds:schemaRefs>
</ds:datastoreItem>
</file>

<file path=customXml/itemProps3.xml><?xml version="1.0" encoding="utf-8"?>
<ds:datastoreItem xmlns:ds="http://schemas.openxmlformats.org/officeDocument/2006/customXml" ds:itemID="{FF81CC8D-EC23-440F-8AE8-1CC81199E9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d3fe5-f19a-4064-a6f0-bf88a2ef62fe"/>
    <ds:schemaRef ds:uri="6cd0fbea-7d68-4bcf-805b-154ff4169c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19028</TotalTime>
  <Words>2860</Words>
  <Application>Microsoft Macintosh PowerPoint</Application>
  <PresentationFormat>Widescreen</PresentationFormat>
  <Paragraphs>180</Paragraphs>
  <Slides>27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Glyph</vt:lpstr>
      <vt:lpstr>Nunito</vt:lpstr>
      <vt:lpstr>Roboto</vt:lpstr>
      <vt:lpstr>DPH Overview Slides</vt:lpstr>
      <vt:lpstr>Vaccines: Do We Really Need Them? A look into National, State, and Regional trends.  </vt:lpstr>
      <vt:lpstr>Objectives </vt:lpstr>
      <vt:lpstr>Photo Gallery</vt:lpstr>
      <vt:lpstr>Polio</vt:lpstr>
      <vt:lpstr>Hepatitis A </vt:lpstr>
      <vt:lpstr>Varicella (early stage) </vt:lpstr>
      <vt:lpstr>Varicella in Mouth </vt:lpstr>
      <vt:lpstr>Varicella (later stage) </vt:lpstr>
      <vt:lpstr>Measles </vt:lpstr>
      <vt:lpstr>Mumps  </vt:lpstr>
      <vt:lpstr>2024 Birth-6 Years Old Immunization  Recommendations</vt:lpstr>
      <vt:lpstr>Let’s Talk About the Data! </vt:lpstr>
      <vt:lpstr>PowerPoint Presentation</vt:lpstr>
      <vt:lpstr>State and Regional Trends </vt:lpstr>
      <vt:lpstr>Purchase Region- Kindergarten Immunizations</vt:lpstr>
      <vt:lpstr>PowerPoint Presentation</vt:lpstr>
      <vt:lpstr>PowerPoint Presentation</vt:lpstr>
      <vt:lpstr>Confidence</vt:lpstr>
      <vt:lpstr>Complacency</vt:lpstr>
      <vt:lpstr>Convenience </vt:lpstr>
      <vt:lpstr>PowerPoint Presentation</vt:lpstr>
      <vt:lpstr>Kentucky Vaccine-Related Outbreaks </vt:lpstr>
      <vt:lpstr>Measles</vt:lpstr>
      <vt:lpstr>Pertussis</vt:lpstr>
      <vt:lpstr>Summary</vt:lpstr>
      <vt:lpstr>PowerPoint Presentation</vt:lpstr>
      <vt:lpstr>PowerPoint Presentation</vt:lpstr>
    </vt:vector>
  </TitlesOfParts>
  <Company>Cabinet for Health and Family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DPH PPT template.pptx</dc:title>
  <dc:creator>Andy Waters</dc:creator>
  <cp:keywords>Aug 2021;update</cp:keywords>
  <cp:lastModifiedBy>Jessy Sanders</cp:lastModifiedBy>
  <cp:revision>226</cp:revision>
  <cp:lastPrinted>2023-09-02T22:46:29Z</cp:lastPrinted>
  <dcterms:created xsi:type="dcterms:W3CDTF">2018-07-02T16:39:44Z</dcterms:created>
  <dcterms:modified xsi:type="dcterms:W3CDTF">2024-08-27T14:23:07Z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0x01010058EA63D45074AF478C2DA2131ABFCD70</vt:lpwstr>
  </property>
  <property fmtid="{D5CDD505-2E9C-101B-9397-08002B2CF9AE}" pid="3" name="Order">
    <vt:r8>11000</vt:r8>
  </property>
  <property fmtid="{D5CDD505-2E9C-101B-9397-08002B2CF9AE}" pid="4" name="MediaServiceImageTags">
    <vt:lpwstr/>
  </property>
</Properties>
</file>